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77" r:id="rId3"/>
    <p:sldId id="295" r:id="rId4"/>
    <p:sldId id="280" r:id="rId5"/>
    <p:sldId id="291" r:id="rId6"/>
    <p:sldId id="292" r:id="rId7"/>
    <p:sldId id="293" r:id="rId8"/>
    <p:sldId id="294" r:id="rId9"/>
    <p:sldId id="297" r:id="rId10"/>
    <p:sldId id="282" r:id="rId11"/>
    <p:sldId id="289" r:id="rId12"/>
    <p:sldId id="296" r:id="rId13"/>
    <p:sldId id="298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9CD"/>
    <a:srgbClr val="175ECD"/>
    <a:srgbClr val="174099"/>
    <a:srgbClr val="EC1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82593" autoAdjust="0"/>
  </p:normalViewPr>
  <p:slideViewPr>
    <p:cSldViewPr snapToGrid="0" snapToObjects="1">
      <p:cViewPr varScale="1">
        <p:scale>
          <a:sx n="60" d="100"/>
          <a:sy n="60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7B8FF-7E50-754F-9707-7EE4EFD1E7ED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7061-8D3E-CE40-8A7D-1F2DCDD6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51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07304-7F93-424E-8D7F-93BEBD0DB05F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5DAF8-B013-4454-943C-B4701EB52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8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DAF8-B013-4454-943C-B4701EB52A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57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DAF8-B013-4454-943C-B4701EB52A7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DAF8-B013-4454-943C-B4701EB52A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4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DAF8-B013-4454-943C-B4701EB52A7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4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DAF8-B013-4454-943C-B4701EB52A7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4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DAF8-B013-4454-943C-B4701EB52A7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4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DAF8-B013-4454-943C-B4701EB52A7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5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DAF8-B013-4454-943C-B4701EB52A7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4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DAF8-B013-4454-943C-B4701EB52A7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4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DAF8-B013-4454-943C-B4701EB52A7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379980" y="526584"/>
            <a:ext cx="8229600" cy="754961"/>
          </a:xfrm>
          <a:prstGeom prst="rect">
            <a:avLst/>
          </a:prstGeom>
        </p:spPr>
        <p:txBody>
          <a:bodyPr vert="horz"/>
          <a:lstStyle>
            <a:lvl1pPr algn="l">
              <a:defRPr sz="2000" b="0" i="0" baseline="0">
                <a:solidFill>
                  <a:srgbClr val="1779CD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Защита информации </a:t>
            </a:r>
            <a:br>
              <a:rPr lang="ru-RU" dirty="0" smtClean="0"/>
            </a:br>
            <a:r>
              <a:rPr lang="ru-RU" dirty="0" smtClean="0"/>
              <a:t>при проведении совещаний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9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27 at 10.44.48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524"/>
            <a:ext cx="9144000" cy="5231476"/>
          </a:xfrm>
          <a:prstGeom prst="rect">
            <a:avLst/>
          </a:prstGeom>
        </p:spPr>
      </p:pic>
      <p:sp>
        <p:nvSpPr>
          <p:cNvPr id="6" name="Rectangle 9"/>
          <p:cNvSpPr txBox="1">
            <a:spLocks noChangeArrowheads="1"/>
          </p:cNvSpPr>
          <p:nvPr userDrawn="1"/>
        </p:nvSpPr>
        <p:spPr bwMode="auto">
          <a:xfrm>
            <a:off x="8617284" y="6408821"/>
            <a:ext cx="363621" cy="34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3209925" rtl="0" eaLnBrk="1" latinLnBrk="0" hangingPunct="1">
              <a:tabLst>
                <a:tab pos="4233863" algn="l"/>
                <a:tab pos="8059738" algn="l"/>
              </a:tabLst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Lucida Grande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1779CD"/>
                </a:solidFill>
                <a:latin typeface="Arial"/>
                <a:cs typeface="Arial"/>
              </a:rPr>
              <a:t>	</a:t>
            </a:r>
            <a:fld id="{9706C24E-0D23-2644-A468-57632DA80B79}" type="slidenum">
              <a:rPr lang="en-US" sz="1200" smtClean="0">
                <a:solidFill>
                  <a:srgbClr val="1779CD"/>
                </a:solidFill>
                <a:latin typeface="Arial"/>
                <a:cs typeface="Arial"/>
              </a:rPr>
              <a:pPr algn="r"/>
              <a:t>‹#›</a:t>
            </a:fld>
            <a:r>
              <a:rPr lang="en-US" dirty="0" smtClean="0">
                <a:solidFill>
                  <a:srgbClr val="1779CD"/>
                </a:solidFill>
                <a:latin typeface="Arial"/>
                <a:cs typeface="Arial"/>
              </a:rPr>
              <a:t> 							</a:t>
            </a:r>
          </a:p>
          <a:p>
            <a:pPr algn="r"/>
            <a:endParaRPr lang="en-US" dirty="0" smtClean="0">
              <a:solidFill>
                <a:srgbClr val="1779CD"/>
              </a:solidFill>
              <a:latin typeface="Arial"/>
              <a:cs typeface="Arial"/>
            </a:endParaRPr>
          </a:p>
          <a:p>
            <a:pPr algn="r"/>
            <a:endParaRPr lang="en-US" dirty="0">
              <a:solidFill>
                <a:srgbClr val="1779CD"/>
              </a:solidFill>
              <a:latin typeface="Arial"/>
              <a:cs typeface="Arial"/>
            </a:endParaRPr>
          </a:p>
        </p:txBody>
      </p:sp>
      <p:pic>
        <p:nvPicPr>
          <p:cNvPr id="7" name="Picture 6" descr="Screen Shot 2013-03-27 at 10.43.47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6727" cy="11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7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 txBox="1">
            <a:spLocks noChangeArrowheads="1"/>
          </p:cNvSpPr>
          <p:nvPr userDrawn="1"/>
        </p:nvSpPr>
        <p:spPr bwMode="auto">
          <a:xfrm>
            <a:off x="8617284" y="6408821"/>
            <a:ext cx="363621" cy="34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3209925" rtl="0" eaLnBrk="1" latinLnBrk="0" hangingPunct="1">
              <a:tabLst>
                <a:tab pos="4233863" algn="l"/>
                <a:tab pos="8059738" algn="l"/>
              </a:tabLst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Lucida Grande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fld id="{9706C24E-0D23-2644-A468-57632DA80B79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algn="r"/>
              <a:t>‹#›</a:t>
            </a:fld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					</a:t>
            </a:r>
          </a:p>
          <a:p>
            <a:pPr algn="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783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9980" y="526584"/>
            <a:ext cx="4513854" cy="754961"/>
          </a:xfrm>
        </p:spPr>
        <p:txBody>
          <a:bodyPr/>
          <a:lstStyle/>
          <a:p>
            <a:r>
              <a:rPr lang="ru-RU" sz="2400" dirty="0" smtClean="0"/>
              <a:t>Управление доступом на базе платформы КУБ</a:t>
            </a:r>
            <a:endParaRPr lang="en-US" sz="2400" dirty="0"/>
          </a:p>
        </p:txBody>
      </p:sp>
      <p:pic>
        <p:nvPicPr>
          <p:cNvPr id="3" name="Picture 2" descr="cover cub-01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224"/>
            <a:ext cx="9144000" cy="5065776"/>
          </a:xfrm>
          <a:prstGeom prst="rect">
            <a:avLst/>
          </a:prstGeom>
        </p:spPr>
      </p:pic>
      <p:pic>
        <p:nvPicPr>
          <p:cNvPr id="5" name="Picture 4" descr="cover cub-01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10256" cy="15666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283364" y="0"/>
            <a:ext cx="0" cy="2251364"/>
          </a:xfrm>
          <a:prstGeom prst="line">
            <a:avLst/>
          </a:prstGeom>
          <a:ln w="9525">
            <a:solidFill>
              <a:srgbClr val="1779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379980" y="1825668"/>
            <a:ext cx="4513854" cy="105553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1200" baseline="0">
                <a:solidFill>
                  <a:srgbClr val="1779C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Сергей Ступин, менеджер по продукту</a:t>
            </a:r>
          </a:p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ноября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2013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04983" y="1209698"/>
            <a:ext cx="6576653" cy="40859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700" b="0" i="0" kern="1200" baseline="0">
                <a:solidFill>
                  <a:srgbClr val="1779C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/>
              <a:t>Выдача </a:t>
            </a:r>
            <a:r>
              <a:rPr lang="ru-RU" sz="3200" u="sng" dirty="0"/>
              <a:t>базовых</a:t>
            </a:r>
            <a:r>
              <a:rPr lang="ru-RU" sz="3200" dirty="0"/>
              <a:t> прав</a:t>
            </a:r>
            <a:endParaRPr lang="en-US" sz="3200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0605" y="3532867"/>
            <a:ext cx="1307699" cy="408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786186" y="3333745"/>
            <a:ext cx="1631558" cy="1301030"/>
            <a:chOff x="587316" y="2468009"/>
            <a:chExt cx="1631558" cy="1301030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982" y="2468009"/>
              <a:ext cx="935249" cy="896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587316" y="3449697"/>
              <a:ext cx="1631558" cy="319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EA521"/>
                </a:buClr>
                <a:buSzTx/>
                <a:buFont typeface="Arial" charset="0"/>
                <a:buNone/>
                <a:tabLst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Arial Narrow" pitchFamily="34" charset="0"/>
                  <a:ea typeface="Segoe UI" pitchFamily="34" charset="0"/>
                  <a:cs typeface="DokChampa" pitchFamily="34" charset="-34"/>
                </a:rPr>
                <a:t>СИСТЕМА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Arial Narrow" pitchFamily="34" charset="0"/>
                  <a:ea typeface="Segoe UI" pitchFamily="34" charset="0"/>
                  <a:cs typeface="DokChampa" pitchFamily="34" charset="-34"/>
                </a:rPr>
                <a:t> </a:t>
              </a: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Arial Narrow" pitchFamily="34" charset="0"/>
                  <a:ea typeface="Segoe UI" pitchFamily="34" charset="0"/>
                  <a:cs typeface="DokChampa" pitchFamily="34" charset="-34"/>
                </a:rPr>
                <a:t>КАДРОВОГО УЧЕТА</a:t>
              </a: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15" y="3626886"/>
            <a:ext cx="447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91" y="3626886"/>
            <a:ext cx="447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8503">
            <a:off x="4602191" y="3067045"/>
            <a:ext cx="447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0324">
            <a:off x="4595746" y="4192464"/>
            <a:ext cx="447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 bwMode="auto">
          <a:xfrm>
            <a:off x="5037951" y="5499582"/>
            <a:ext cx="945956" cy="31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A521"/>
              </a:buClr>
              <a:buSzTx/>
              <a:buFont typeface="Arial" charset="0"/>
              <a:buNone/>
              <a:tabLst/>
            </a:pPr>
            <a:r>
              <a:rPr lang="ru-RU" sz="1100" b="1" dirty="0" smtClean="0">
                <a:latin typeface="Arial Narrow" pitchFamily="34" charset="0"/>
                <a:ea typeface="Segoe UI" pitchFamily="34" charset="0"/>
                <a:cs typeface="DokChampa" pitchFamily="34" charset="-34"/>
              </a:rPr>
              <a:t>БАЗОВЫЕ ПРАВА</a:t>
            </a: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Arial Narrow" pitchFamily="34" charset="0"/>
              <a:ea typeface="Segoe UI" pitchFamily="34" charset="0"/>
              <a:cs typeface="DokChampa" pitchFamily="34" charset="-34"/>
            </a:endParaRPr>
          </a:p>
        </p:txBody>
      </p:sp>
      <p:pic>
        <p:nvPicPr>
          <p:cNvPr id="17" name="Picture 5" descr="C:\Users\a.bayteev\Documents\WORK FILES\INFORMZACHITA\ПРЕЗЕНТАЦИИ\Решения по ПОИБ ПОЮЗД Системы Электронный бюджет\Materials\slide15\img_0002_Layer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52" y="3333745"/>
            <a:ext cx="944855" cy="15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2cloud\SkyDrive\Work\Trustverse\Продукт\Материалы по продукту\~Рабочие материалы\Картинки\КУБ\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75" y="2103184"/>
            <a:ext cx="2516187" cy="35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30" y="2405487"/>
            <a:ext cx="447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29" y="3643700"/>
            <a:ext cx="447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76" y="4911478"/>
            <a:ext cx="447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1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04983" y="1209698"/>
            <a:ext cx="6576653" cy="516232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700" b="0" i="0" kern="1200" baseline="0">
                <a:solidFill>
                  <a:srgbClr val="1779C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 smtClean="0"/>
              <a:t>Управление на основе </a:t>
            </a:r>
            <a:r>
              <a:rPr lang="ru-RU" sz="3200" u="sng" dirty="0" smtClean="0"/>
              <a:t>заявок</a:t>
            </a:r>
            <a:endParaRPr lang="en-US" sz="3200" u="sng" dirty="0"/>
          </a:p>
        </p:txBody>
      </p:sp>
      <p:pic>
        <p:nvPicPr>
          <p:cNvPr id="18" name="Picture 5" descr="C:\Users\a.bayteev\Documents\WORK FILES\INFORMZACHITA\ПРЕЗЕНТАЦИИ\Решения по ПОИБ ПОЮЗД Системы Электронный бюджет\Materials\slide15\img_0002_Layer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69" y="4155023"/>
            <a:ext cx="944855" cy="15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.bayteev\Documents\WORK FILES\INFORMZACHITA\ПРЕЗЕНТАЦИИ\Решения по ПОИБ ПОЮЗД Системы Электронный бюджет\Materials\slide15\img_0003_Layer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80" y="1877968"/>
            <a:ext cx="1748636" cy="21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13" y="4270548"/>
            <a:ext cx="835321" cy="98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Cloud\sstupin\SkyDrive\Work\Trustverse\Продукт\Материалы по продукту\~Рабочие материалы\Картинки\КУБ\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53" y="4336717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loud\sstupin\SkyDrive\Work\Trustverse\Продукт\Материалы по продукту\~Рабочие материалы\Картинки\КУБ\1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80" y="4407793"/>
            <a:ext cx="11811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157216" y="2905284"/>
            <a:ext cx="3014216" cy="3516313"/>
            <a:chOff x="5445972" y="2504234"/>
            <a:chExt cx="3014216" cy="351631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2417" y="4027936"/>
              <a:ext cx="44767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68503">
              <a:off x="5452417" y="3468095"/>
              <a:ext cx="44767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90324">
              <a:off x="5445972" y="4593514"/>
              <a:ext cx="44767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C:\2cloud\SkyDrive\Work\Trustverse\Продукт\Материалы по продукту\~Рабочие материалы\Картинки\КУБ\1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001" y="2504234"/>
              <a:ext cx="2516187" cy="3516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4256" y="2806537"/>
              <a:ext cx="44767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4255" y="4044750"/>
              <a:ext cx="44767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802" y="5312528"/>
              <a:ext cx="44767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31"/>
          <p:cNvSpPr txBox="1"/>
          <p:nvPr/>
        </p:nvSpPr>
        <p:spPr bwMode="auto">
          <a:xfrm>
            <a:off x="5585090" y="6288583"/>
            <a:ext cx="945956" cy="31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A521"/>
              </a:buClr>
              <a:buSzTx/>
              <a:buFont typeface="Arial" charset="0"/>
              <a:buNone/>
              <a:tabLst/>
            </a:pPr>
            <a:r>
              <a:rPr lang="ru-RU" sz="1050" b="1" dirty="0" smtClean="0">
                <a:latin typeface="Arial Narrow" pitchFamily="34" charset="0"/>
                <a:ea typeface="Segoe UI" pitchFamily="34" charset="0"/>
                <a:cs typeface="DokChampa" pitchFamily="34" charset="-34"/>
              </a:rPr>
              <a:t>ПРАВА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A521"/>
              </a:buClr>
              <a:buSzTx/>
              <a:buFont typeface="Arial" charset="0"/>
              <a:buNone/>
              <a:tabLst/>
            </a:pPr>
            <a:r>
              <a:rPr lang="ru-RU" sz="1050" b="1" dirty="0" smtClean="0">
                <a:latin typeface="Arial Narrow" pitchFamily="34" charset="0"/>
                <a:ea typeface="Segoe UI" pitchFamily="34" charset="0"/>
                <a:cs typeface="DokChampa" pitchFamily="34" charset="-34"/>
              </a:rPr>
              <a:t>ДОСТУПА</a:t>
            </a:r>
            <a:endParaRPr kumimoji="0" lang="ru-RU" sz="10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Arial Narrow" pitchFamily="34" charset="0"/>
              <a:ea typeface="Segoe UI" pitchFamily="34" charset="0"/>
              <a:cs typeface="DokChampa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19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04983" y="1209698"/>
            <a:ext cx="6576653" cy="516232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700" b="0" i="0" kern="1200" baseline="0">
                <a:solidFill>
                  <a:srgbClr val="1779C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u="sng" dirty="0" smtClean="0"/>
              <a:t>Непрерывный</a:t>
            </a:r>
            <a:r>
              <a:rPr lang="ru-RU" sz="3200" dirty="0" smtClean="0"/>
              <a:t> контроль</a:t>
            </a:r>
            <a:endParaRPr lang="en-US" sz="3200" u="sng" dirty="0"/>
          </a:p>
        </p:txBody>
      </p:sp>
      <p:pic>
        <p:nvPicPr>
          <p:cNvPr id="4099" name="Picture 3" descr="C:\2cloud\SkyDrive\Work\Trustverse\Продукт\Материалы по продукту\~Рабочие материалы\Картинки\КУБ\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98" y="2000080"/>
            <a:ext cx="6576653" cy="38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ics.livejournal.com/mi3ch/pic/00fpegg9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00" y="1761500"/>
            <a:ext cx="6060995" cy="4868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31110" y="925920"/>
            <a:ext cx="6576653" cy="65063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700" b="0" i="0" kern="1200" baseline="0">
                <a:solidFill>
                  <a:srgbClr val="1779C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 smtClean="0"/>
              <a:t>Выгода от внедрения</a:t>
            </a:r>
            <a:endParaRPr lang="en-US" sz="3200" dirty="0"/>
          </a:p>
        </p:txBody>
      </p:sp>
      <p:sp>
        <p:nvSpPr>
          <p:cNvPr id="2" name="Левая круглая скобка 1"/>
          <p:cNvSpPr/>
          <p:nvPr/>
        </p:nvSpPr>
        <p:spPr>
          <a:xfrm>
            <a:off x="5478423" y="3038093"/>
            <a:ext cx="170017" cy="15746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авая круглая скобка 3"/>
          <p:cNvSpPr/>
          <p:nvPr/>
        </p:nvSpPr>
        <p:spPr>
          <a:xfrm>
            <a:off x="7524872" y="3038153"/>
            <a:ext cx="147359" cy="157456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807386" y="2807261"/>
            <a:ext cx="1565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Затраты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78423" y="3311264"/>
            <a:ext cx="2538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Лицензии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Внедрение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Обучение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Тех. поддержка</a:t>
            </a:r>
            <a:endParaRPr lang="ru-RU" sz="2000" dirty="0"/>
          </a:p>
        </p:txBody>
      </p:sp>
      <p:sp>
        <p:nvSpPr>
          <p:cNvPr id="8" name="Левая круглая скобка 7"/>
          <p:cNvSpPr/>
          <p:nvPr/>
        </p:nvSpPr>
        <p:spPr>
          <a:xfrm>
            <a:off x="1626259" y="4483305"/>
            <a:ext cx="170017" cy="15746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круглая скобка 8"/>
          <p:cNvSpPr/>
          <p:nvPr/>
        </p:nvSpPr>
        <p:spPr>
          <a:xfrm>
            <a:off x="3877666" y="4483365"/>
            <a:ext cx="147359" cy="157456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49818" y="4252473"/>
            <a:ext cx="1565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Экономия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26259" y="4756476"/>
            <a:ext cx="2538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Автоматизация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Снижение рисков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92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04983" y="2796470"/>
            <a:ext cx="6576653" cy="40859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700" b="0" i="0" kern="1200" baseline="0">
                <a:solidFill>
                  <a:srgbClr val="1779C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400" dirty="0" smtClean="0"/>
              <a:t>Спасибо за внимание!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868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1204983" y="1868543"/>
            <a:ext cx="7560645" cy="397345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Входит </a:t>
            </a:r>
            <a:r>
              <a:rPr lang="ru-RU" sz="2400" dirty="0"/>
              <a:t>в состав Группы компаний </a:t>
            </a:r>
            <a:r>
              <a:rPr lang="ru-RU" sz="2400" dirty="0" smtClean="0"/>
              <a:t>«Информзащита»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Разрабатывает </a:t>
            </a:r>
            <a:r>
              <a:rPr lang="ru-RU" sz="2400" dirty="0" smtClean="0"/>
              <a:t>решения </a:t>
            </a:r>
            <a:r>
              <a:rPr lang="ru-RU" sz="2400" dirty="0"/>
              <a:t>для управления доступом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04983" y="1209698"/>
            <a:ext cx="6576653" cy="40859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700" b="0" i="0" kern="1200" baseline="0">
                <a:solidFill>
                  <a:srgbClr val="1779C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 smtClean="0"/>
              <a:t>Компания «ТрастВерс»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26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tatic.thetimesnews.ru/images/m74912.jpg"/>
          <p:cNvPicPr>
            <a:picLocks noChangeAspect="1" noChangeArrowheads="1"/>
          </p:cNvPicPr>
          <p:nvPr/>
        </p:nvPicPr>
        <p:blipFill>
          <a:blip r:embed="rId2" cstate="print"/>
          <a:srcRect l="3043" t="17455" r="3012" b="16034"/>
          <a:stretch>
            <a:fillRect/>
          </a:stretch>
        </p:blipFill>
        <p:spPr bwMode="auto">
          <a:xfrm>
            <a:off x="1046286" y="1341438"/>
            <a:ext cx="10048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gossluzhba.narod.ru/seals/ru/images/cb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161" y="2177232"/>
            <a:ext cx="7191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087811" y="1365250"/>
            <a:ext cx="457993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spcBef>
                <a:spcPct val="20000"/>
              </a:spcBef>
              <a:buClr>
                <a:srgbClr val="EEA521"/>
              </a:buClr>
            </a:pP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ОАО </a:t>
            </a:r>
            <a:r>
              <a:rPr lang="ru-RU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«РЖД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»</a:t>
            </a:r>
            <a:endParaRPr lang="ru-RU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087811" y="2340744"/>
            <a:ext cx="6164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Clr>
                <a:srgbClr val="EEA521"/>
              </a:buClr>
            </a:pP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Центральный Банк РФ</a:t>
            </a:r>
            <a:endParaRPr lang="ru-RU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087811" y="3473813"/>
            <a:ext cx="6308725" cy="52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Clr>
                <a:srgbClr val="EEA521"/>
              </a:buClr>
            </a:pP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Федеральное казначейство РФ</a:t>
            </a:r>
            <a:endParaRPr lang="ru-RU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 descr="http://img.beta.rian.ru/images/22686/66/226866609.jpg"/>
          <p:cNvPicPr>
            <a:picLocks noChangeAspect="1" noChangeArrowheads="1"/>
          </p:cNvPicPr>
          <p:nvPr/>
        </p:nvPicPr>
        <p:blipFill>
          <a:blip r:embed="rId4" cstate="print"/>
          <a:srcRect l="16022" t="30779" r="15524" b="28757"/>
          <a:stretch>
            <a:fillRect/>
          </a:stretch>
        </p:blipFill>
        <p:spPr bwMode="auto">
          <a:xfrm>
            <a:off x="1189161" y="4597375"/>
            <a:ext cx="1898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24352"/>
            <a:ext cx="1306648" cy="868744"/>
          </a:xfrm>
          <a:prstGeom prst="rect">
            <a:avLst/>
          </a:prstGeom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087811" y="4597375"/>
            <a:ext cx="5444629" cy="52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Clr>
                <a:srgbClr val="EEA521"/>
              </a:buClr>
            </a:pP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АФК «Система»</a:t>
            </a:r>
            <a:endParaRPr lang="ru-RU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194872" y="3317382"/>
            <a:ext cx="6576653" cy="1213462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700" b="0" i="0" kern="1200" baseline="0">
                <a:solidFill>
                  <a:srgbClr val="1779C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sz="3200" u="sn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4722" y="1215825"/>
            <a:ext cx="7233540" cy="606731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700" b="0" i="0" kern="1200" baseline="0">
                <a:solidFill>
                  <a:srgbClr val="1779C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 smtClean="0"/>
              <a:t>Проблема </a:t>
            </a:r>
            <a:endParaRPr lang="ru-RU" sz="32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846" y="3962483"/>
            <a:ext cx="835321" cy="98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2cloud\SkyDrive\Work\Trustverse\Продукт\Материалы по продукту\~Рабочие материалы\Картинки\КУБ\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11" y="2547793"/>
            <a:ext cx="180022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40524" y="1933439"/>
            <a:ext cx="5841000" cy="1213462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700" b="0" i="0" kern="1200" baseline="0">
                <a:solidFill>
                  <a:srgbClr val="1779C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800" dirty="0" smtClean="0"/>
              <a:t>Управление </a:t>
            </a:r>
            <a:r>
              <a:rPr lang="ru-RU" sz="2800" u="sng" dirty="0" smtClean="0"/>
              <a:t>учетными записями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и </a:t>
            </a:r>
            <a:r>
              <a:rPr lang="ru-RU" sz="2800" u="sng" dirty="0" smtClean="0"/>
              <a:t>правами доступа</a:t>
            </a:r>
            <a:endParaRPr lang="en-US" sz="2800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52" y="4571754"/>
            <a:ext cx="835321" cy="98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25" y="3220159"/>
            <a:ext cx="835321" cy="98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31" y="3660671"/>
            <a:ext cx="835321" cy="98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130" y="4887397"/>
            <a:ext cx="835321" cy="98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61" y="5143765"/>
            <a:ext cx="835321" cy="98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8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31109" y="2041025"/>
            <a:ext cx="6576653" cy="65063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700" b="0" i="0" kern="1200" baseline="0">
                <a:solidFill>
                  <a:srgbClr val="1779C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 smtClean="0"/>
              <a:t>Компания теряет деньги!</a:t>
            </a:r>
            <a:endParaRPr lang="en-US" sz="3200" u="sng" dirty="0"/>
          </a:p>
        </p:txBody>
      </p:sp>
      <p:pic>
        <p:nvPicPr>
          <p:cNvPr id="2050" name="Picture 2" descr="http://www.pro-fx.com.ua/wp-content/uploads/img16757_forex_protivostoyanie_poteryam-300x23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686" y="2853545"/>
            <a:ext cx="2857500" cy="2257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31111" y="1651106"/>
            <a:ext cx="6576653" cy="65063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700" b="0" i="0" kern="1200" baseline="0">
                <a:solidFill>
                  <a:srgbClr val="1779C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 smtClean="0"/>
              <a:t>1. Администрирование</a:t>
            </a:r>
            <a:endParaRPr lang="en-US" sz="3200" dirty="0"/>
          </a:p>
        </p:txBody>
      </p:sp>
      <p:pic>
        <p:nvPicPr>
          <p:cNvPr id="7170" name="Picture 2" descr="обслуживание компьютеров в РУС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87" y="2301739"/>
            <a:ext cx="4762500" cy="317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31110" y="1540786"/>
            <a:ext cx="6576653" cy="65063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700" b="0" i="0" kern="1200" baseline="0">
                <a:solidFill>
                  <a:srgbClr val="1779C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 smtClean="0"/>
              <a:t>2. Риски ИБ</a:t>
            </a:r>
            <a:endParaRPr lang="en-US" sz="3200" dirty="0"/>
          </a:p>
        </p:txBody>
      </p:sp>
      <p:pic>
        <p:nvPicPr>
          <p:cNvPr id="8194" name="Picture 2" descr="http://theaces.ru/uploads/posts/2013-08/1376565640_secur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78" y="2393841"/>
            <a:ext cx="65151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3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31110" y="1446193"/>
            <a:ext cx="6576653" cy="65063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700" b="0" i="0" kern="1200" baseline="0">
                <a:solidFill>
                  <a:srgbClr val="1779C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 smtClean="0"/>
              <a:t>3. Аудит</a:t>
            </a:r>
            <a:endParaRPr lang="en-US" sz="3200" dirty="0"/>
          </a:p>
        </p:txBody>
      </p:sp>
      <p:pic>
        <p:nvPicPr>
          <p:cNvPr id="9218" name="Picture 2" descr="http://kpfu.ru/portal/docs/F543331569/au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58" y="2286012"/>
            <a:ext cx="4542549" cy="3026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10850" y="1073931"/>
            <a:ext cx="7233540" cy="606731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700" b="0" i="0" kern="1200" baseline="0">
                <a:solidFill>
                  <a:srgbClr val="1779C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 smtClean="0"/>
              <a:t>Решение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59822" y="1817356"/>
            <a:ext cx="5841000" cy="1213462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700" b="0" i="0" kern="1200" baseline="0">
                <a:solidFill>
                  <a:srgbClr val="1779C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 smtClean="0"/>
              <a:t>Автоматизация и контроль</a:t>
            </a:r>
            <a:endParaRPr lang="en-US" sz="2800" u="sng" dirty="0"/>
          </a:p>
        </p:txBody>
      </p:sp>
      <p:pic>
        <p:nvPicPr>
          <p:cNvPr id="5122" name="Picture 2" descr="http://www.rsautomation.ru/pic/auto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24" y="2424087"/>
            <a:ext cx="4287664" cy="3093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115</Words>
  <Application>Microsoft Office PowerPoint</Application>
  <PresentationFormat>Экран (4:3)</PresentationFormat>
  <Paragraphs>46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Управление доступом на базе платформы КУБ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</dc:title>
  <dc:subject>КУБ</dc:subject>
  <dc:creator>Sergey Stupin</dc:creator>
  <cp:keywords>cnews</cp:keywords>
  <dc:description>Russian CIO Summit</dc:description>
  <cp:lastModifiedBy>Sergey Stupin</cp:lastModifiedBy>
  <cp:revision>202</cp:revision>
  <dcterms:created xsi:type="dcterms:W3CDTF">2012-03-07T07:53:20Z</dcterms:created>
  <dcterms:modified xsi:type="dcterms:W3CDTF">2013-11-13T21:47:26Z</dcterms:modified>
  <cp:category>конференция</cp:category>
</cp:coreProperties>
</file>