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314" r:id="rId4"/>
    <p:sldId id="313" r:id="rId5"/>
    <p:sldId id="284" r:id="rId6"/>
    <p:sldId id="320" r:id="rId7"/>
    <p:sldId id="290" r:id="rId8"/>
    <p:sldId id="302" r:id="rId9"/>
    <p:sldId id="311" r:id="rId10"/>
    <p:sldId id="289" r:id="rId11"/>
    <p:sldId id="315" r:id="rId12"/>
    <p:sldId id="316" r:id="rId13"/>
    <p:sldId id="317" r:id="rId14"/>
    <p:sldId id="318" r:id="rId15"/>
    <p:sldId id="319" r:id="rId16"/>
    <p:sldId id="307" r:id="rId17"/>
    <p:sldId id="268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829" autoAdjust="0"/>
  </p:normalViewPr>
  <p:slideViewPr>
    <p:cSldViewPr snapToObjects="1">
      <p:cViewPr>
        <p:scale>
          <a:sx n="100" d="100"/>
          <a:sy n="100" d="100"/>
        </p:scale>
        <p:origin x="-193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6753565560752673"/>
                  <c:y val="-0.11155075651316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6462747408878207E-2"/>
                  <c:y val="-0.116070219628374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136205619835681"/>
                  <c:y val="0.12101476572047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Тюменьэнерго!$F$20:$F$22</c:f>
              <c:strCache>
                <c:ptCount val="3"/>
                <c:pt idx="0">
                  <c:v>Несоответствие</c:v>
                </c:pt>
                <c:pt idx="1">
                  <c:v>Условное соответствие</c:v>
                </c:pt>
                <c:pt idx="2">
                  <c:v>Соответствие</c:v>
                </c:pt>
              </c:strCache>
            </c:strRef>
          </c:cat>
          <c:val>
            <c:numRef>
              <c:f>Тюменьэнерго!$AG$20:$AG$22</c:f>
              <c:numCache>
                <c:formatCode>General</c:formatCode>
                <c:ptCount val="3"/>
                <c:pt idx="0">
                  <c:v>136.5</c:v>
                </c:pt>
                <c:pt idx="1">
                  <c:v>10.75</c:v>
                </c:pt>
                <c:pt idx="2">
                  <c:v>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 rtl="0">
              <a:defRPr sz="1800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40121141703788"/>
          <c:y val="0.36186864653927348"/>
          <c:w val="0.27831715720017369"/>
          <c:h val="0.52979334761415398"/>
        </c:manualLayout>
      </c:layout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4314E-7F65-40B4-ABC7-4BA35D3993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2AC40-8F18-491B-94A3-269AA078FC5C}">
      <dgm:prSet phldrT="[Текст]"/>
      <dgm:spPr/>
      <dgm:t>
        <a:bodyPr/>
        <a:lstStyle/>
        <a:p>
          <a:r>
            <a:rPr lang="ru-RU" dirty="0" smtClean="0"/>
            <a:t>КСИИ (ФСТЭК)</a:t>
          </a:r>
          <a:endParaRPr lang="ru-RU" dirty="0"/>
        </a:p>
      </dgm:t>
    </dgm:pt>
    <dgm:pt modelId="{E55B1362-364D-467D-8122-474EE3C90A98}" type="parTrans" cxnId="{21A6267E-4B4B-4350-9382-643FB395661E}">
      <dgm:prSet/>
      <dgm:spPr/>
      <dgm:t>
        <a:bodyPr/>
        <a:lstStyle/>
        <a:p>
          <a:endParaRPr lang="ru-RU"/>
        </a:p>
      </dgm:t>
    </dgm:pt>
    <dgm:pt modelId="{A125F27F-AEC3-40DA-BC23-CD5BEAEED3E5}" type="sibTrans" cxnId="{21A6267E-4B4B-4350-9382-643FB395661E}">
      <dgm:prSet/>
      <dgm:spPr/>
      <dgm:t>
        <a:bodyPr/>
        <a:lstStyle/>
        <a:p>
          <a:endParaRPr lang="ru-RU"/>
        </a:p>
      </dgm:t>
    </dgm:pt>
    <dgm:pt modelId="{91C34F99-4C58-464E-A096-3E166788DFA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Нет подзаконных актов Правительства с требованиями по ИБ</a:t>
          </a:r>
          <a:endParaRPr lang="ru-RU" dirty="0"/>
        </a:p>
      </dgm:t>
    </dgm:pt>
    <dgm:pt modelId="{9855CF9D-63E9-4477-9240-028F454A0675}" type="parTrans" cxnId="{FE4D3EEC-6AC4-4133-896C-80FFB3C4AA49}">
      <dgm:prSet/>
      <dgm:spPr/>
      <dgm:t>
        <a:bodyPr/>
        <a:lstStyle/>
        <a:p>
          <a:endParaRPr lang="ru-RU"/>
        </a:p>
      </dgm:t>
    </dgm:pt>
    <dgm:pt modelId="{7A6B0450-0F65-40A6-B55C-B33C595B92A7}" type="sibTrans" cxnId="{FE4D3EEC-6AC4-4133-896C-80FFB3C4AA49}">
      <dgm:prSet/>
      <dgm:spPr/>
      <dgm:t>
        <a:bodyPr/>
        <a:lstStyle/>
        <a:p>
          <a:endParaRPr lang="ru-RU"/>
        </a:p>
      </dgm:t>
    </dgm:pt>
    <dgm:pt modelId="{88975B4A-EE4B-48C1-B02A-A4AF34CD0B27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Порядок классификации (ЧС и объектов ТЭК)</a:t>
          </a:r>
          <a:endParaRPr lang="ru-RU" dirty="0">
            <a:solidFill>
              <a:srgbClr val="00B050"/>
            </a:solidFill>
          </a:endParaRPr>
        </a:p>
      </dgm:t>
    </dgm:pt>
    <dgm:pt modelId="{02B19D60-E2D7-4EFE-85D9-C7E5EEF32A88}" type="parTrans" cxnId="{2F3343C9-B101-43D3-8F0F-BBF026F23079}">
      <dgm:prSet/>
      <dgm:spPr/>
      <dgm:t>
        <a:bodyPr/>
        <a:lstStyle/>
        <a:p>
          <a:endParaRPr lang="ru-RU"/>
        </a:p>
      </dgm:t>
    </dgm:pt>
    <dgm:pt modelId="{27055B8B-E63C-42CA-AC5F-C73930F1B0B4}" type="sibTrans" cxnId="{2F3343C9-B101-43D3-8F0F-BBF026F23079}">
      <dgm:prSet/>
      <dgm:spPr/>
      <dgm:t>
        <a:bodyPr/>
        <a:lstStyle/>
        <a:p>
          <a:endParaRPr lang="ru-RU"/>
        </a:p>
      </dgm:t>
    </dgm:pt>
    <dgm:pt modelId="{1C55EB87-38A6-4DF8-942A-7A856CE0EDD4}">
      <dgm:prSet phldrT="[Текст]"/>
      <dgm:spPr/>
      <dgm:t>
        <a:bodyPr/>
        <a:lstStyle/>
        <a:p>
          <a:r>
            <a:rPr lang="ru-RU" dirty="0" smtClean="0"/>
            <a:t>ФЗ №256 «О безопасности ТЭК» от 21.07.2011</a:t>
          </a:r>
          <a:endParaRPr lang="ru-RU" dirty="0">
            <a:solidFill>
              <a:srgbClr val="FF0000"/>
            </a:solidFill>
          </a:endParaRPr>
        </a:p>
      </dgm:t>
    </dgm:pt>
    <dgm:pt modelId="{4817347F-2C30-446D-999E-DF6819121C34}" type="sibTrans" cxnId="{2025353B-CA91-4838-8EB5-97553F2530DA}">
      <dgm:prSet/>
      <dgm:spPr/>
      <dgm:t>
        <a:bodyPr/>
        <a:lstStyle/>
        <a:p>
          <a:endParaRPr lang="ru-RU"/>
        </a:p>
      </dgm:t>
    </dgm:pt>
    <dgm:pt modelId="{6FC5F74D-FFA1-47C2-81B8-063EB6BFB6AC}" type="parTrans" cxnId="{2025353B-CA91-4838-8EB5-97553F2530DA}">
      <dgm:prSet/>
      <dgm:spPr/>
      <dgm:t>
        <a:bodyPr/>
        <a:lstStyle/>
        <a:p>
          <a:endParaRPr lang="ru-RU"/>
        </a:p>
      </dgm:t>
    </dgm:pt>
    <dgm:pt modelId="{3FE3D7CC-5AE5-441C-9603-A3627A75F8BD}">
      <dgm:prSet phldrT="[Текст]"/>
      <dgm:spPr/>
      <dgm:t>
        <a:bodyPr/>
        <a:lstStyle/>
        <a:p>
          <a:r>
            <a:rPr lang="ru-RU" dirty="0" smtClean="0"/>
            <a:t>1- Общие требования</a:t>
          </a:r>
          <a:br>
            <a:rPr lang="ru-RU" dirty="0" smtClean="0"/>
          </a:br>
          <a:r>
            <a:rPr lang="ru-RU" dirty="0" smtClean="0"/>
            <a:t>2- Базовая модель угроз</a:t>
          </a:r>
          <a:br>
            <a:rPr lang="ru-RU" dirty="0" smtClean="0"/>
          </a:br>
          <a:r>
            <a:rPr lang="ru-RU" dirty="0" smtClean="0"/>
            <a:t>3- Методика актуализации угроз </a:t>
          </a:r>
          <a:br>
            <a:rPr lang="ru-RU" dirty="0" smtClean="0"/>
          </a:br>
          <a:r>
            <a:rPr lang="ru-RU" dirty="0" smtClean="0"/>
            <a:t>4- Рекомендации</a:t>
          </a:r>
          <a:endParaRPr lang="ru-RU" dirty="0"/>
        </a:p>
      </dgm:t>
    </dgm:pt>
    <dgm:pt modelId="{65564A82-694A-4C18-A0D5-D8110AEF2A97}" type="parTrans" cxnId="{2835F956-FA2B-4B76-B93C-01253604EC81}">
      <dgm:prSet/>
      <dgm:spPr/>
      <dgm:t>
        <a:bodyPr/>
        <a:lstStyle/>
        <a:p>
          <a:endParaRPr lang="ru-RU"/>
        </a:p>
      </dgm:t>
    </dgm:pt>
    <dgm:pt modelId="{4E95ADCD-B9C7-4890-AC67-5AECB062ADEB}" type="sibTrans" cxnId="{2835F956-FA2B-4B76-B93C-01253604EC81}">
      <dgm:prSet/>
      <dgm:spPr/>
      <dgm:t>
        <a:bodyPr/>
        <a:lstStyle/>
        <a:p>
          <a:endParaRPr lang="ru-RU"/>
        </a:p>
      </dgm:t>
    </dgm:pt>
    <dgm:pt modelId="{3C97F6F4-20C8-4298-8481-59DC357DFBC6}" type="pres">
      <dgm:prSet presAssocID="{4C64314E-7F65-40B4-ABC7-4BA35D3993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B3B54A-A733-48A2-A968-E3140E437C2C}" type="pres">
      <dgm:prSet presAssocID="{7FA2AC40-8F18-491B-94A3-269AA078FC5C}" presName="hierRoot1" presStyleCnt="0"/>
      <dgm:spPr/>
    </dgm:pt>
    <dgm:pt modelId="{562534E4-65CC-4EA2-8512-34647128F6B5}" type="pres">
      <dgm:prSet presAssocID="{7FA2AC40-8F18-491B-94A3-269AA078FC5C}" presName="composite" presStyleCnt="0"/>
      <dgm:spPr/>
    </dgm:pt>
    <dgm:pt modelId="{847ECC89-1C87-4157-BF4D-C06FD3A91378}" type="pres">
      <dgm:prSet presAssocID="{7FA2AC40-8F18-491B-94A3-269AA078FC5C}" presName="background" presStyleLbl="node0" presStyleIdx="0" presStyleCnt="2"/>
      <dgm:spPr/>
    </dgm:pt>
    <dgm:pt modelId="{03ADAC46-C2FF-45CB-BB2E-19F89D2AE2AA}" type="pres">
      <dgm:prSet presAssocID="{7FA2AC40-8F18-491B-94A3-269AA078FC5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417BFB-72C1-4CE6-B675-6FFAFB6A68C3}" type="pres">
      <dgm:prSet presAssocID="{7FA2AC40-8F18-491B-94A3-269AA078FC5C}" presName="hierChild2" presStyleCnt="0"/>
      <dgm:spPr/>
    </dgm:pt>
    <dgm:pt modelId="{C4165C31-D7AF-4DCA-9324-90607D852566}" type="pres">
      <dgm:prSet presAssocID="{65564A82-694A-4C18-A0D5-D8110AEF2A9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B33D370-46CB-4C1C-98F7-14B4BD1E5F6A}" type="pres">
      <dgm:prSet presAssocID="{3FE3D7CC-5AE5-441C-9603-A3627A75F8BD}" presName="hierRoot2" presStyleCnt="0"/>
      <dgm:spPr/>
    </dgm:pt>
    <dgm:pt modelId="{4C26C23E-3081-4BF1-85E7-53FD6CF3EA11}" type="pres">
      <dgm:prSet presAssocID="{3FE3D7CC-5AE5-441C-9603-A3627A75F8BD}" presName="composite2" presStyleCnt="0"/>
      <dgm:spPr/>
    </dgm:pt>
    <dgm:pt modelId="{5100AD25-0307-4082-8A99-9788114BFE2B}" type="pres">
      <dgm:prSet presAssocID="{3FE3D7CC-5AE5-441C-9603-A3627A75F8BD}" presName="background2" presStyleLbl="node2" presStyleIdx="0" presStyleCnt="3"/>
      <dgm:spPr/>
    </dgm:pt>
    <dgm:pt modelId="{1A1DD901-6CCD-487B-94E1-714BD05F2EBF}" type="pres">
      <dgm:prSet presAssocID="{3FE3D7CC-5AE5-441C-9603-A3627A75F8B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D968E-3DD1-4C43-82E5-419A99B17047}" type="pres">
      <dgm:prSet presAssocID="{3FE3D7CC-5AE5-441C-9603-A3627A75F8BD}" presName="hierChild3" presStyleCnt="0"/>
      <dgm:spPr/>
    </dgm:pt>
    <dgm:pt modelId="{28852170-F766-492F-8936-804258D64B13}" type="pres">
      <dgm:prSet presAssocID="{1C55EB87-38A6-4DF8-942A-7A856CE0EDD4}" presName="hierRoot1" presStyleCnt="0"/>
      <dgm:spPr/>
    </dgm:pt>
    <dgm:pt modelId="{0D587E28-47E4-4FE1-860B-80655274B8DD}" type="pres">
      <dgm:prSet presAssocID="{1C55EB87-38A6-4DF8-942A-7A856CE0EDD4}" presName="composite" presStyleCnt="0"/>
      <dgm:spPr/>
    </dgm:pt>
    <dgm:pt modelId="{6A4103E4-E44F-4710-AB42-FD27EF76FDCD}" type="pres">
      <dgm:prSet presAssocID="{1C55EB87-38A6-4DF8-942A-7A856CE0EDD4}" presName="background" presStyleLbl="node0" presStyleIdx="1" presStyleCnt="2"/>
      <dgm:spPr/>
    </dgm:pt>
    <dgm:pt modelId="{3C4A9D6B-51D7-42F8-8452-9366CADD9D0D}" type="pres">
      <dgm:prSet presAssocID="{1C55EB87-38A6-4DF8-942A-7A856CE0EDD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92D89-49D5-47B3-A9DD-B52D8A4D2A6F}" type="pres">
      <dgm:prSet presAssocID="{1C55EB87-38A6-4DF8-942A-7A856CE0EDD4}" presName="hierChild2" presStyleCnt="0"/>
      <dgm:spPr/>
    </dgm:pt>
    <dgm:pt modelId="{A68851E8-3D11-4DBF-A532-993A5BA4F073}" type="pres">
      <dgm:prSet presAssocID="{02B19D60-E2D7-4EFE-85D9-C7E5EEF32A8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A560519-DF02-44D5-8DAF-2C6B038FFD9B}" type="pres">
      <dgm:prSet presAssocID="{88975B4A-EE4B-48C1-B02A-A4AF34CD0B27}" presName="hierRoot2" presStyleCnt="0"/>
      <dgm:spPr/>
    </dgm:pt>
    <dgm:pt modelId="{4F9128D5-7A13-4029-99F9-AC8493DEFA45}" type="pres">
      <dgm:prSet presAssocID="{88975B4A-EE4B-48C1-B02A-A4AF34CD0B27}" presName="composite2" presStyleCnt="0"/>
      <dgm:spPr/>
    </dgm:pt>
    <dgm:pt modelId="{CBDDE456-5D79-4348-829A-9E188DEBBE6B}" type="pres">
      <dgm:prSet presAssocID="{88975B4A-EE4B-48C1-B02A-A4AF34CD0B27}" presName="background2" presStyleLbl="node2" presStyleIdx="1" presStyleCnt="3"/>
      <dgm:spPr/>
    </dgm:pt>
    <dgm:pt modelId="{C531EE6B-6DAE-42C9-A27B-F3901F25FF1F}" type="pres">
      <dgm:prSet presAssocID="{88975B4A-EE4B-48C1-B02A-A4AF34CD0B2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8DD0C-F203-4A57-A662-83F374287445}" type="pres">
      <dgm:prSet presAssocID="{88975B4A-EE4B-48C1-B02A-A4AF34CD0B27}" presName="hierChild3" presStyleCnt="0"/>
      <dgm:spPr/>
    </dgm:pt>
    <dgm:pt modelId="{E9EA6EC4-F123-4840-BF5E-C374D3AD816C}" type="pres">
      <dgm:prSet presAssocID="{9855CF9D-63E9-4477-9240-028F454A067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A8CB3DF-8D0E-4870-A7F7-F9063FE362DE}" type="pres">
      <dgm:prSet presAssocID="{91C34F99-4C58-464E-A096-3E166788DFAF}" presName="hierRoot2" presStyleCnt="0"/>
      <dgm:spPr/>
    </dgm:pt>
    <dgm:pt modelId="{EB599A6B-47F6-4242-9E5A-309EA5DB95B5}" type="pres">
      <dgm:prSet presAssocID="{91C34F99-4C58-464E-A096-3E166788DFAF}" presName="composite2" presStyleCnt="0"/>
      <dgm:spPr/>
    </dgm:pt>
    <dgm:pt modelId="{3ADB7A1E-DC3B-46BA-9BCD-70D4F6CA48E4}" type="pres">
      <dgm:prSet presAssocID="{91C34F99-4C58-464E-A096-3E166788DFAF}" presName="background2" presStyleLbl="node2" presStyleIdx="2" presStyleCnt="3"/>
      <dgm:spPr/>
    </dgm:pt>
    <dgm:pt modelId="{4A225BE7-EEA5-492D-81FB-61087BBE9C25}" type="pres">
      <dgm:prSet presAssocID="{91C34F99-4C58-464E-A096-3E166788DFA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68C7B8-2226-461A-8264-AB7C19A43D2C}" type="pres">
      <dgm:prSet presAssocID="{91C34F99-4C58-464E-A096-3E166788DFAF}" presName="hierChild3" presStyleCnt="0"/>
      <dgm:spPr/>
    </dgm:pt>
  </dgm:ptLst>
  <dgm:cxnLst>
    <dgm:cxn modelId="{4AA9C45F-C3DD-4871-A50D-6709E0AE8509}" type="presOf" srcId="{65564A82-694A-4C18-A0D5-D8110AEF2A97}" destId="{C4165C31-D7AF-4DCA-9324-90607D852566}" srcOrd="0" destOrd="0" presId="urn:microsoft.com/office/officeart/2005/8/layout/hierarchy1"/>
    <dgm:cxn modelId="{EC27222C-9165-43B3-8C45-8FE23D3FCDA7}" type="presOf" srcId="{91C34F99-4C58-464E-A096-3E166788DFAF}" destId="{4A225BE7-EEA5-492D-81FB-61087BBE9C25}" srcOrd="0" destOrd="0" presId="urn:microsoft.com/office/officeart/2005/8/layout/hierarchy1"/>
    <dgm:cxn modelId="{81934750-0DED-4494-A3B8-A97E66653DB1}" type="presOf" srcId="{4C64314E-7F65-40B4-ABC7-4BA35D39936F}" destId="{3C97F6F4-20C8-4298-8481-59DC357DFBC6}" srcOrd="0" destOrd="0" presId="urn:microsoft.com/office/officeart/2005/8/layout/hierarchy1"/>
    <dgm:cxn modelId="{57E2A201-FC05-46E5-B416-11208215110B}" type="presOf" srcId="{7FA2AC40-8F18-491B-94A3-269AA078FC5C}" destId="{03ADAC46-C2FF-45CB-BB2E-19F89D2AE2AA}" srcOrd="0" destOrd="0" presId="urn:microsoft.com/office/officeart/2005/8/layout/hierarchy1"/>
    <dgm:cxn modelId="{2025353B-CA91-4838-8EB5-97553F2530DA}" srcId="{4C64314E-7F65-40B4-ABC7-4BA35D39936F}" destId="{1C55EB87-38A6-4DF8-942A-7A856CE0EDD4}" srcOrd="1" destOrd="0" parTransId="{6FC5F74D-FFA1-47C2-81B8-063EB6BFB6AC}" sibTransId="{4817347F-2C30-446D-999E-DF6819121C34}"/>
    <dgm:cxn modelId="{21A6267E-4B4B-4350-9382-643FB395661E}" srcId="{4C64314E-7F65-40B4-ABC7-4BA35D39936F}" destId="{7FA2AC40-8F18-491B-94A3-269AA078FC5C}" srcOrd="0" destOrd="0" parTransId="{E55B1362-364D-467D-8122-474EE3C90A98}" sibTransId="{A125F27F-AEC3-40DA-BC23-CD5BEAEED3E5}"/>
    <dgm:cxn modelId="{FE4D3EEC-6AC4-4133-896C-80FFB3C4AA49}" srcId="{1C55EB87-38A6-4DF8-942A-7A856CE0EDD4}" destId="{91C34F99-4C58-464E-A096-3E166788DFAF}" srcOrd="1" destOrd="0" parTransId="{9855CF9D-63E9-4477-9240-028F454A0675}" sibTransId="{7A6B0450-0F65-40A6-B55C-B33C595B92A7}"/>
    <dgm:cxn modelId="{2F3343C9-B101-43D3-8F0F-BBF026F23079}" srcId="{1C55EB87-38A6-4DF8-942A-7A856CE0EDD4}" destId="{88975B4A-EE4B-48C1-B02A-A4AF34CD0B27}" srcOrd="0" destOrd="0" parTransId="{02B19D60-E2D7-4EFE-85D9-C7E5EEF32A88}" sibTransId="{27055B8B-E63C-42CA-AC5F-C73930F1B0B4}"/>
    <dgm:cxn modelId="{F9DAF0A6-3923-45AB-BF0F-1BDACEC9B2A6}" type="presOf" srcId="{88975B4A-EE4B-48C1-B02A-A4AF34CD0B27}" destId="{C531EE6B-6DAE-42C9-A27B-F3901F25FF1F}" srcOrd="0" destOrd="0" presId="urn:microsoft.com/office/officeart/2005/8/layout/hierarchy1"/>
    <dgm:cxn modelId="{704CB906-4B5E-4AE5-A0B3-C4F384DDFED9}" type="presOf" srcId="{02B19D60-E2D7-4EFE-85D9-C7E5EEF32A88}" destId="{A68851E8-3D11-4DBF-A532-993A5BA4F073}" srcOrd="0" destOrd="0" presId="urn:microsoft.com/office/officeart/2005/8/layout/hierarchy1"/>
    <dgm:cxn modelId="{61FA4FB9-E3AE-4277-9BBB-80ABD3761E15}" type="presOf" srcId="{3FE3D7CC-5AE5-441C-9603-A3627A75F8BD}" destId="{1A1DD901-6CCD-487B-94E1-714BD05F2EBF}" srcOrd="0" destOrd="0" presId="urn:microsoft.com/office/officeart/2005/8/layout/hierarchy1"/>
    <dgm:cxn modelId="{2835F956-FA2B-4B76-B93C-01253604EC81}" srcId="{7FA2AC40-8F18-491B-94A3-269AA078FC5C}" destId="{3FE3D7CC-5AE5-441C-9603-A3627A75F8BD}" srcOrd="0" destOrd="0" parTransId="{65564A82-694A-4C18-A0D5-D8110AEF2A97}" sibTransId="{4E95ADCD-B9C7-4890-AC67-5AECB062ADEB}"/>
    <dgm:cxn modelId="{0EB09301-C75F-4E4B-9201-B43751865FCD}" type="presOf" srcId="{9855CF9D-63E9-4477-9240-028F454A0675}" destId="{E9EA6EC4-F123-4840-BF5E-C374D3AD816C}" srcOrd="0" destOrd="0" presId="urn:microsoft.com/office/officeart/2005/8/layout/hierarchy1"/>
    <dgm:cxn modelId="{2B63D344-EBF2-4AEC-96E3-72FB7B1BA3DC}" type="presOf" srcId="{1C55EB87-38A6-4DF8-942A-7A856CE0EDD4}" destId="{3C4A9D6B-51D7-42F8-8452-9366CADD9D0D}" srcOrd="0" destOrd="0" presId="urn:microsoft.com/office/officeart/2005/8/layout/hierarchy1"/>
    <dgm:cxn modelId="{AE3FF4D3-BE7B-41F8-8911-1D84D3CA0D4C}" type="presParOf" srcId="{3C97F6F4-20C8-4298-8481-59DC357DFBC6}" destId="{70B3B54A-A733-48A2-A968-E3140E437C2C}" srcOrd="0" destOrd="0" presId="urn:microsoft.com/office/officeart/2005/8/layout/hierarchy1"/>
    <dgm:cxn modelId="{41FEAD8B-699C-4554-9FAF-5B50BCB08E82}" type="presParOf" srcId="{70B3B54A-A733-48A2-A968-E3140E437C2C}" destId="{562534E4-65CC-4EA2-8512-34647128F6B5}" srcOrd="0" destOrd="0" presId="urn:microsoft.com/office/officeart/2005/8/layout/hierarchy1"/>
    <dgm:cxn modelId="{61D8E6E5-43A2-40D3-B1AF-5D2E7B5367FB}" type="presParOf" srcId="{562534E4-65CC-4EA2-8512-34647128F6B5}" destId="{847ECC89-1C87-4157-BF4D-C06FD3A91378}" srcOrd="0" destOrd="0" presId="urn:microsoft.com/office/officeart/2005/8/layout/hierarchy1"/>
    <dgm:cxn modelId="{FBD11E67-92B3-422F-AB92-4C5706F9FC41}" type="presParOf" srcId="{562534E4-65CC-4EA2-8512-34647128F6B5}" destId="{03ADAC46-C2FF-45CB-BB2E-19F89D2AE2AA}" srcOrd="1" destOrd="0" presId="urn:microsoft.com/office/officeart/2005/8/layout/hierarchy1"/>
    <dgm:cxn modelId="{E6EBA804-EABF-421B-9205-4AC868D1364A}" type="presParOf" srcId="{70B3B54A-A733-48A2-A968-E3140E437C2C}" destId="{66417BFB-72C1-4CE6-B675-6FFAFB6A68C3}" srcOrd="1" destOrd="0" presId="urn:microsoft.com/office/officeart/2005/8/layout/hierarchy1"/>
    <dgm:cxn modelId="{93F8A504-B942-426E-AD5C-C855D2DF00BF}" type="presParOf" srcId="{66417BFB-72C1-4CE6-B675-6FFAFB6A68C3}" destId="{C4165C31-D7AF-4DCA-9324-90607D852566}" srcOrd="0" destOrd="0" presId="urn:microsoft.com/office/officeart/2005/8/layout/hierarchy1"/>
    <dgm:cxn modelId="{EED539E9-0A4B-44B6-A346-0FCAC3B2C61A}" type="presParOf" srcId="{66417BFB-72C1-4CE6-B675-6FFAFB6A68C3}" destId="{0B33D370-46CB-4C1C-98F7-14B4BD1E5F6A}" srcOrd="1" destOrd="0" presId="urn:microsoft.com/office/officeart/2005/8/layout/hierarchy1"/>
    <dgm:cxn modelId="{AC529016-4F14-4D7C-B2E7-FAA22EDB4E6C}" type="presParOf" srcId="{0B33D370-46CB-4C1C-98F7-14B4BD1E5F6A}" destId="{4C26C23E-3081-4BF1-85E7-53FD6CF3EA11}" srcOrd="0" destOrd="0" presId="urn:microsoft.com/office/officeart/2005/8/layout/hierarchy1"/>
    <dgm:cxn modelId="{E4D811CD-4C9A-4077-8258-A5DB8C02FF0F}" type="presParOf" srcId="{4C26C23E-3081-4BF1-85E7-53FD6CF3EA11}" destId="{5100AD25-0307-4082-8A99-9788114BFE2B}" srcOrd="0" destOrd="0" presId="urn:microsoft.com/office/officeart/2005/8/layout/hierarchy1"/>
    <dgm:cxn modelId="{209A803F-B9CB-4661-8224-1DE41404ECBF}" type="presParOf" srcId="{4C26C23E-3081-4BF1-85E7-53FD6CF3EA11}" destId="{1A1DD901-6CCD-487B-94E1-714BD05F2EBF}" srcOrd="1" destOrd="0" presId="urn:microsoft.com/office/officeart/2005/8/layout/hierarchy1"/>
    <dgm:cxn modelId="{891F468E-1B74-4352-B10A-C29235F8E542}" type="presParOf" srcId="{0B33D370-46CB-4C1C-98F7-14B4BD1E5F6A}" destId="{FE1D968E-3DD1-4C43-82E5-419A99B17047}" srcOrd="1" destOrd="0" presId="urn:microsoft.com/office/officeart/2005/8/layout/hierarchy1"/>
    <dgm:cxn modelId="{574679E3-2C73-47A0-9626-9373B17391A6}" type="presParOf" srcId="{3C97F6F4-20C8-4298-8481-59DC357DFBC6}" destId="{28852170-F766-492F-8936-804258D64B13}" srcOrd="1" destOrd="0" presId="urn:microsoft.com/office/officeart/2005/8/layout/hierarchy1"/>
    <dgm:cxn modelId="{559C0FDF-F240-4045-97BC-AEBA4D6D61AD}" type="presParOf" srcId="{28852170-F766-492F-8936-804258D64B13}" destId="{0D587E28-47E4-4FE1-860B-80655274B8DD}" srcOrd="0" destOrd="0" presId="urn:microsoft.com/office/officeart/2005/8/layout/hierarchy1"/>
    <dgm:cxn modelId="{1D6865DF-4FFB-4A39-A9E2-82F31D7988AA}" type="presParOf" srcId="{0D587E28-47E4-4FE1-860B-80655274B8DD}" destId="{6A4103E4-E44F-4710-AB42-FD27EF76FDCD}" srcOrd="0" destOrd="0" presId="urn:microsoft.com/office/officeart/2005/8/layout/hierarchy1"/>
    <dgm:cxn modelId="{AEAE0007-4E52-4B07-81BC-E9EEE3E8FFAA}" type="presParOf" srcId="{0D587E28-47E4-4FE1-860B-80655274B8DD}" destId="{3C4A9D6B-51D7-42F8-8452-9366CADD9D0D}" srcOrd="1" destOrd="0" presId="urn:microsoft.com/office/officeart/2005/8/layout/hierarchy1"/>
    <dgm:cxn modelId="{3997B5A2-EC22-4A79-9F6B-23E86E4F01FC}" type="presParOf" srcId="{28852170-F766-492F-8936-804258D64B13}" destId="{80792D89-49D5-47B3-A9DD-B52D8A4D2A6F}" srcOrd="1" destOrd="0" presId="urn:microsoft.com/office/officeart/2005/8/layout/hierarchy1"/>
    <dgm:cxn modelId="{3934CE72-E03A-4BD4-A281-999CFB442ABA}" type="presParOf" srcId="{80792D89-49D5-47B3-A9DD-B52D8A4D2A6F}" destId="{A68851E8-3D11-4DBF-A532-993A5BA4F073}" srcOrd="0" destOrd="0" presId="urn:microsoft.com/office/officeart/2005/8/layout/hierarchy1"/>
    <dgm:cxn modelId="{5F793141-AEA1-4616-A344-81BB7E57216D}" type="presParOf" srcId="{80792D89-49D5-47B3-A9DD-B52D8A4D2A6F}" destId="{3A560519-DF02-44D5-8DAF-2C6B038FFD9B}" srcOrd="1" destOrd="0" presId="urn:microsoft.com/office/officeart/2005/8/layout/hierarchy1"/>
    <dgm:cxn modelId="{F4E1D075-5849-4E44-BD2E-E2232273310A}" type="presParOf" srcId="{3A560519-DF02-44D5-8DAF-2C6B038FFD9B}" destId="{4F9128D5-7A13-4029-99F9-AC8493DEFA45}" srcOrd="0" destOrd="0" presId="urn:microsoft.com/office/officeart/2005/8/layout/hierarchy1"/>
    <dgm:cxn modelId="{D065ABA5-E968-4E19-9785-A0A990EA7CB0}" type="presParOf" srcId="{4F9128D5-7A13-4029-99F9-AC8493DEFA45}" destId="{CBDDE456-5D79-4348-829A-9E188DEBBE6B}" srcOrd="0" destOrd="0" presId="urn:microsoft.com/office/officeart/2005/8/layout/hierarchy1"/>
    <dgm:cxn modelId="{351E2BA2-6AB7-45EB-AF8F-79830826F82B}" type="presParOf" srcId="{4F9128D5-7A13-4029-99F9-AC8493DEFA45}" destId="{C531EE6B-6DAE-42C9-A27B-F3901F25FF1F}" srcOrd="1" destOrd="0" presId="urn:microsoft.com/office/officeart/2005/8/layout/hierarchy1"/>
    <dgm:cxn modelId="{0F48F108-0A8C-4845-8943-0C61AFD46638}" type="presParOf" srcId="{3A560519-DF02-44D5-8DAF-2C6B038FFD9B}" destId="{3D18DD0C-F203-4A57-A662-83F374287445}" srcOrd="1" destOrd="0" presId="urn:microsoft.com/office/officeart/2005/8/layout/hierarchy1"/>
    <dgm:cxn modelId="{7EC13A16-39B7-406E-AA6A-6A7D96544B6C}" type="presParOf" srcId="{80792D89-49D5-47B3-A9DD-B52D8A4D2A6F}" destId="{E9EA6EC4-F123-4840-BF5E-C374D3AD816C}" srcOrd="2" destOrd="0" presId="urn:microsoft.com/office/officeart/2005/8/layout/hierarchy1"/>
    <dgm:cxn modelId="{F6800CF1-8A5D-4DC8-9A5B-86F3EDE23F2C}" type="presParOf" srcId="{80792D89-49D5-47B3-A9DD-B52D8A4D2A6F}" destId="{CA8CB3DF-8D0E-4870-A7F7-F9063FE362DE}" srcOrd="3" destOrd="0" presId="urn:microsoft.com/office/officeart/2005/8/layout/hierarchy1"/>
    <dgm:cxn modelId="{25ADF707-C50B-42D4-ADFB-67B09653F2A2}" type="presParOf" srcId="{CA8CB3DF-8D0E-4870-A7F7-F9063FE362DE}" destId="{EB599A6B-47F6-4242-9E5A-309EA5DB95B5}" srcOrd="0" destOrd="0" presId="urn:microsoft.com/office/officeart/2005/8/layout/hierarchy1"/>
    <dgm:cxn modelId="{8A5ABFEC-AC2C-4024-9AD7-9A96302AF482}" type="presParOf" srcId="{EB599A6B-47F6-4242-9E5A-309EA5DB95B5}" destId="{3ADB7A1E-DC3B-46BA-9BCD-70D4F6CA48E4}" srcOrd="0" destOrd="0" presId="urn:microsoft.com/office/officeart/2005/8/layout/hierarchy1"/>
    <dgm:cxn modelId="{6A42B19F-9AD4-4011-ABA5-D888687ADF4F}" type="presParOf" srcId="{EB599A6B-47F6-4242-9E5A-309EA5DB95B5}" destId="{4A225BE7-EEA5-492D-81FB-61087BBE9C25}" srcOrd="1" destOrd="0" presId="urn:microsoft.com/office/officeart/2005/8/layout/hierarchy1"/>
    <dgm:cxn modelId="{F185D3E7-BFA3-42BD-9BAE-033C81BDC5FF}" type="presParOf" srcId="{CA8CB3DF-8D0E-4870-A7F7-F9063FE362DE}" destId="{CE68C7B8-2226-461A-8264-AB7C19A43D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A6EC4-F123-4840-BF5E-C374D3AD816C}">
      <dsp:nvSpPr>
        <dsp:cNvPr id="0" name=""/>
        <dsp:cNvSpPr/>
      </dsp:nvSpPr>
      <dsp:spPr>
        <a:xfrm>
          <a:off x="5245332" y="1930722"/>
          <a:ext cx="1373777" cy="65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1"/>
              </a:lnTo>
              <a:lnTo>
                <a:pt x="1373777" y="445541"/>
              </a:lnTo>
              <a:lnTo>
                <a:pt x="1373777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851E8-3D11-4DBF-A532-993A5BA4F073}">
      <dsp:nvSpPr>
        <dsp:cNvPr id="0" name=""/>
        <dsp:cNvSpPr/>
      </dsp:nvSpPr>
      <dsp:spPr>
        <a:xfrm>
          <a:off x="3871555" y="1930722"/>
          <a:ext cx="1373777" cy="653793"/>
        </a:xfrm>
        <a:custGeom>
          <a:avLst/>
          <a:gdLst/>
          <a:ahLst/>
          <a:cxnLst/>
          <a:rect l="0" t="0" r="0" b="0"/>
          <a:pathLst>
            <a:path>
              <a:moveTo>
                <a:pt x="1373777" y="0"/>
              </a:moveTo>
              <a:lnTo>
                <a:pt x="1373777" y="445541"/>
              </a:lnTo>
              <a:lnTo>
                <a:pt x="0" y="445541"/>
              </a:lnTo>
              <a:lnTo>
                <a:pt x="0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65C31-D7AF-4DCA-9324-90607D852566}">
      <dsp:nvSpPr>
        <dsp:cNvPr id="0" name=""/>
        <dsp:cNvSpPr/>
      </dsp:nvSpPr>
      <dsp:spPr>
        <a:xfrm>
          <a:off x="1078279" y="1930722"/>
          <a:ext cx="91440" cy="653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ECC89-1C87-4157-BF4D-C06FD3A91378}">
      <dsp:nvSpPr>
        <dsp:cNvPr id="0" name=""/>
        <dsp:cNvSpPr/>
      </dsp:nvSpPr>
      <dsp:spPr>
        <a:xfrm>
          <a:off x="0" y="503243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DAC46-C2FF-45CB-BB2E-19F89D2AE2AA}">
      <dsp:nvSpPr>
        <dsp:cNvPr id="0" name=""/>
        <dsp:cNvSpPr/>
      </dsp:nvSpPr>
      <dsp:spPr>
        <a:xfrm>
          <a:off x="249777" y="740531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КСИИ (ФСТЭК)</a:t>
          </a:r>
          <a:endParaRPr lang="ru-RU" sz="1500" kern="1200" dirty="0"/>
        </a:p>
      </dsp:txBody>
      <dsp:txXfrm>
        <a:off x="291586" y="782340"/>
        <a:ext cx="2164381" cy="1343861"/>
      </dsp:txXfrm>
    </dsp:sp>
    <dsp:sp modelId="{5100AD25-0307-4082-8A99-9788114BFE2B}">
      <dsp:nvSpPr>
        <dsp:cNvPr id="0" name=""/>
        <dsp:cNvSpPr/>
      </dsp:nvSpPr>
      <dsp:spPr>
        <a:xfrm>
          <a:off x="0" y="2584516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DD901-6CCD-487B-94E1-714BD05F2EBF}">
      <dsp:nvSpPr>
        <dsp:cNvPr id="0" name=""/>
        <dsp:cNvSpPr/>
      </dsp:nvSpPr>
      <dsp:spPr>
        <a:xfrm>
          <a:off x="249777" y="2821805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1- Общие требования</a:t>
          </a:r>
          <a:br>
            <a:rPr lang="ru-RU" sz="1500" kern="1200" dirty="0" smtClean="0"/>
          </a:br>
          <a:r>
            <a:rPr lang="ru-RU" sz="1500" kern="1200" dirty="0" smtClean="0"/>
            <a:t>2- Базовая модель угроз</a:t>
          </a:r>
          <a:br>
            <a:rPr lang="ru-RU" sz="1500" kern="1200" dirty="0" smtClean="0"/>
          </a:br>
          <a:r>
            <a:rPr lang="ru-RU" sz="1500" kern="1200" dirty="0" smtClean="0"/>
            <a:t>3- Методика актуализации угроз </a:t>
          </a:r>
          <a:br>
            <a:rPr lang="ru-RU" sz="1500" kern="1200" dirty="0" smtClean="0"/>
          </a:br>
          <a:r>
            <a:rPr lang="ru-RU" sz="1500" kern="1200" dirty="0" smtClean="0"/>
            <a:t>4- Рекомендации</a:t>
          </a:r>
          <a:endParaRPr lang="ru-RU" sz="1500" kern="1200" dirty="0"/>
        </a:p>
      </dsp:txBody>
      <dsp:txXfrm>
        <a:off x="291586" y="2863614"/>
        <a:ext cx="2164381" cy="1343861"/>
      </dsp:txXfrm>
    </dsp:sp>
    <dsp:sp modelId="{6A4103E4-E44F-4710-AB42-FD27EF76FDCD}">
      <dsp:nvSpPr>
        <dsp:cNvPr id="0" name=""/>
        <dsp:cNvSpPr/>
      </dsp:nvSpPr>
      <dsp:spPr>
        <a:xfrm>
          <a:off x="4121332" y="503243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A9D6B-51D7-42F8-8452-9366CADD9D0D}">
      <dsp:nvSpPr>
        <dsp:cNvPr id="0" name=""/>
        <dsp:cNvSpPr/>
      </dsp:nvSpPr>
      <dsp:spPr>
        <a:xfrm>
          <a:off x="4371110" y="740531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ФЗ №256 «О безопасности ТЭК» от 21.07.2011</a:t>
          </a:r>
          <a:endParaRPr lang="ru-RU" sz="1500" kern="1200" dirty="0">
            <a:solidFill>
              <a:srgbClr val="FF0000"/>
            </a:solidFill>
          </a:endParaRPr>
        </a:p>
      </dsp:txBody>
      <dsp:txXfrm>
        <a:off x="4412919" y="782340"/>
        <a:ext cx="2164381" cy="1343861"/>
      </dsp:txXfrm>
    </dsp:sp>
    <dsp:sp modelId="{CBDDE456-5D79-4348-829A-9E188DEBBE6B}">
      <dsp:nvSpPr>
        <dsp:cNvPr id="0" name=""/>
        <dsp:cNvSpPr/>
      </dsp:nvSpPr>
      <dsp:spPr>
        <a:xfrm>
          <a:off x="2747555" y="2584516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1EE6B-6DAE-42C9-A27B-F3901F25FF1F}">
      <dsp:nvSpPr>
        <dsp:cNvPr id="0" name=""/>
        <dsp:cNvSpPr/>
      </dsp:nvSpPr>
      <dsp:spPr>
        <a:xfrm>
          <a:off x="2997332" y="2821805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B050"/>
              </a:solidFill>
            </a:rPr>
            <a:t>Порядок классификации (ЧС и объектов ТЭК)</a:t>
          </a:r>
          <a:endParaRPr lang="ru-RU" sz="1500" kern="1200" dirty="0">
            <a:solidFill>
              <a:srgbClr val="00B050"/>
            </a:solidFill>
          </a:endParaRPr>
        </a:p>
      </dsp:txBody>
      <dsp:txXfrm>
        <a:off x="3039141" y="2863614"/>
        <a:ext cx="2164381" cy="1343861"/>
      </dsp:txXfrm>
    </dsp:sp>
    <dsp:sp modelId="{3ADB7A1E-DC3B-46BA-9BCD-70D4F6CA48E4}">
      <dsp:nvSpPr>
        <dsp:cNvPr id="0" name=""/>
        <dsp:cNvSpPr/>
      </dsp:nvSpPr>
      <dsp:spPr>
        <a:xfrm>
          <a:off x="5495110" y="2584516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25BE7-EEA5-492D-81FB-61087BBE9C25}">
      <dsp:nvSpPr>
        <dsp:cNvPr id="0" name=""/>
        <dsp:cNvSpPr/>
      </dsp:nvSpPr>
      <dsp:spPr>
        <a:xfrm>
          <a:off x="5744888" y="2821805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0000"/>
              </a:solidFill>
            </a:rPr>
            <a:t>Нет подзаконных актов Правительства с требованиями по ИБ</a:t>
          </a:r>
          <a:endParaRPr lang="ru-RU" sz="1500" kern="1200" dirty="0"/>
        </a:p>
      </dsp:txBody>
      <dsp:txXfrm>
        <a:off x="5786697" y="2863614"/>
        <a:ext cx="2164381" cy="134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C4D8-F0AC-448A-BC0F-9B75C898CF8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758C-B752-4DDE-A2B5-148B1FDDB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4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758C-B752-4DDE-A2B5-148B1FDDB8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E0C3-1283-4D50-8B10-A8DCC4AEE4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E0C3-1283-4D50-8B10-A8DCC4AEE4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3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E0C3-1283-4D50-8B10-A8DCC4AEE4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3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6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5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2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FF3E-FA6D-42CA-9C25-4F81D347BFB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3849-D729-495D-BB99-74B454DFB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5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4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10" Type="http://schemas.openxmlformats.org/officeDocument/2006/relationships/image" Target="../media/image5.jpeg"/><Relationship Id="rId4" Type="http://schemas.openxmlformats.org/officeDocument/2006/relationships/image" Target="../media/image17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4904"/>
            <a:ext cx="6156176" cy="2952328"/>
          </a:xfrm>
        </p:spPr>
        <p:txBody>
          <a:bodyPr>
            <a:noAutofit/>
          </a:bodyPr>
          <a:lstStyle/>
          <a:p>
            <a:pPr marL="361950" algn="l">
              <a:spcAft>
                <a:spcPts val="4800"/>
              </a:spcAft>
            </a:pPr>
            <a:r>
              <a:rPr lang="ru-RU" sz="2000" dirty="0"/>
              <a:t>Некоторые вопросы нормативного обеспечения безопасности АСУТП КВО</a:t>
            </a:r>
            <a:endParaRPr lang="ru-RU" sz="2000" b="1" cap="all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05264"/>
            <a:ext cx="63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Мелехин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И.В.</a:t>
            </a:r>
          </a:p>
          <a:p>
            <a:pPr marL="36195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 департамента консалтинга и аудита</a:t>
            </a:r>
          </a:p>
          <a:p>
            <a:pPr marL="361950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i.melekhin@infosec.ru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4"/>
            <a:ext cx="9144000" cy="624267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Требования по ИБ АСУ ТП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38" y="1628800"/>
            <a:ext cx="39052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" y="1916832"/>
            <a:ext cx="4474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Рекомендации </a:t>
            </a:r>
            <a:r>
              <a:rPr lang="en-US" sz="2000" dirty="0" smtClean="0"/>
              <a:t>USA Homeland Security</a:t>
            </a:r>
          </a:p>
          <a:p>
            <a:r>
              <a:rPr lang="ru-RU" sz="2000" dirty="0" smtClean="0"/>
              <a:t>Для разработчиков стандартов по ИБ АСУ ТП</a:t>
            </a:r>
          </a:p>
          <a:p>
            <a:endParaRPr lang="ru-RU" sz="2000" dirty="0" smtClean="0"/>
          </a:p>
          <a:p>
            <a:r>
              <a:rPr lang="ru-RU" sz="2000" dirty="0" smtClean="0"/>
              <a:t>Содержит:</a:t>
            </a:r>
          </a:p>
          <a:p>
            <a:r>
              <a:rPr lang="ru-RU" sz="2000" dirty="0" smtClean="0"/>
              <a:t>- </a:t>
            </a:r>
            <a:r>
              <a:rPr lang="ru-RU" sz="2000" u="sng" dirty="0" smtClean="0"/>
              <a:t>250</a:t>
            </a:r>
            <a:r>
              <a:rPr lang="ru-RU" sz="2000" dirty="0" smtClean="0"/>
              <a:t> рекомендуемых контролей</a:t>
            </a:r>
            <a:endParaRPr lang="ru-RU" sz="2000" dirty="0"/>
          </a:p>
          <a:p>
            <a:r>
              <a:rPr lang="ru-RU" sz="2000" dirty="0" smtClean="0"/>
              <a:t>- Перекрестный анализ </a:t>
            </a:r>
            <a:r>
              <a:rPr lang="ru-RU" sz="2000" u="sng" dirty="0" smtClean="0"/>
              <a:t>15</a:t>
            </a:r>
            <a:r>
              <a:rPr lang="ru-RU" sz="2000" dirty="0" smtClean="0"/>
              <a:t> стандартов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19" y="4437113"/>
            <a:ext cx="29388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27384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Зарубежные подходы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069" y="116632"/>
            <a:ext cx="7751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ISA99: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Комитет по разработке стандартов безопасности АСУ ТП</a:t>
            </a:r>
          </a:p>
          <a:p>
            <a:pPr algn="l"/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Материалы\АСУ ТП\АСУ ТП презентации\Обзор требований стандартов\2012_iso-logo_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87" y="4984682"/>
            <a:ext cx="1290182" cy="11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е равно 3"/>
          <p:cNvSpPr/>
          <p:nvPr/>
        </p:nvSpPr>
        <p:spPr>
          <a:xfrm>
            <a:off x="4164409" y="5120091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G:\Материалы\АСУ ТП\АСУ ТП презентации\Обзор требований стандартов\is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1" y="4627497"/>
            <a:ext cx="2014091" cy="18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Один из 100+ Комитетов </a:t>
            </a:r>
            <a:r>
              <a:rPr lang="en-US" dirty="0" smtClean="0"/>
              <a:t>ISA</a:t>
            </a:r>
            <a:endParaRPr lang="ru-RU" dirty="0" smtClean="0"/>
          </a:p>
          <a:p>
            <a:r>
              <a:rPr lang="ru-RU" dirty="0" smtClean="0"/>
              <a:t>6 рабочих групп</a:t>
            </a:r>
          </a:p>
          <a:p>
            <a:r>
              <a:rPr lang="ru-RU" dirty="0" smtClean="0"/>
              <a:t>Разрабатывают 13 документов серии </a:t>
            </a:r>
            <a:r>
              <a:rPr lang="en-US" dirty="0" smtClean="0"/>
              <a:t>ISO/</a:t>
            </a:r>
            <a:r>
              <a:rPr lang="en-US" b="1" dirty="0" smtClean="0"/>
              <a:t>IEC</a:t>
            </a:r>
            <a:r>
              <a:rPr lang="en-US" dirty="0" smtClean="0"/>
              <a:t> </a:t>
            </a:r>
            <a:r>
              <a:rPr lang="ru-RU" dirty="0" smtClean="0"/>
              <a:t>62443</a:t>
            </a:r>
          </a:p>
          <a:p>
            <a:r>
              <a:rPr lang="ru-RU" dirty="0" smtClean="0"/>
              <a:t>Ранее – серия </a:t>
            </a:r>
            <a:r>
              <a:rPr lang="en-US" dirty="0" smtClean="0"/>
              <a:t>ANSI/ISA-99.**.**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7829" y="6095037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International organization for Standardization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Подходы к реализации проектов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4098" name="Picture 2" descr="http://www.commscc.org/images/fra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8" y="987853"/>
            <a:ext cx="74390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/>
        </p:nvSpPr>
        <p:spPr bwMode="auto">
          <a:xfrm>
            <a:off x="215516" y="2864278"/>
            <a:ext cx="5976156" cy="35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  <a:noAutofit/>
          </a:bodyPr>
          <a:lstStyle>
            <a:lvl1pPr marL="342638" indent="-342638" algn="l" defTabSz="913246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D4587"/>
                </a:solidFill>
                <a:latin typeface="+mn-lt"/>
                <a:ea typeface="+mn-ea"/>
                <a:cs typeface="+mn-cs"/>
              </a:defRPr>
            </a:lvl1pPr>
            <a:lvl2pPr marL="742610" indent="-285305" algn="l" defTabSz="913246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D4587"/>
                </a:solidFill>
                <a:latin typeface="+mn-lt"/>
                <a:ea typeface="+mn-ea"/>
                <a:cs typeface="+mn-cs"/>
              </a:defRPr>
            </a:lvl2pPr>
            <a:lvl3pPr marL="1141216" indent="-227971" algn="l" defTabSz="913246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D4587"/>
                </a:solidFill>
                <a:latin typeface="+mn-lt"/>
                <a:ea typeface="+mn-ea"/>
                <a:cs typeface="+mn-cs"/>
              </a:defRPr>
            </a:lvl3pPr>
            <a:lvl4pPr marL="1598522" indent="-227971" algn="l" defTabSz="913246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4587"/>
                </a:solidFill>
                <a:latin typeface="+mn-lt"/>
                <a:ea typeface="+mn-ea"/>
                <a:cs typeface="+mn-cs"/>
              </a:defRPr>
            </a:lvl4pPr>
            <a:lvl5pPr marL="2055827" indent="-227971" algn="l" defTabSz="913246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D4587"/>
                </a:solidFill>
                <a:latin typeface="+mn-lt"/>
                <a:ea typeface="+mn-ea"/>
                <a:cs typeface="+mn-cs"/>
              </a:defRPr>
            </a:lvl5pPr>
            <a:lvl6pPr marL="2513623" indent="-228511" algn="l" defTabSz="914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46" indent="-228511" algn="l" defTabSz="914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68" indent="-228511" algn="l" defTabSz="914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90" indent="-228511" algn="l" defTabSz="914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Приоритезация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 данных направлений: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Назначение ответственных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Определение критичных показателей  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Определение целевых значений критичных показателей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Определение текущей ситуации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Формирование принципов и порядка и формы предоставления отчетности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Получение и анализ отчетности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Разработка целевых программ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Выделение ресурсов и средств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Выделение в отдельную статью бюджетирования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Контроль исполнения</a:t>
            </a:r>
          </a:p>
          <a:p>
            <a:pPr marL="1198550" lvl="2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Привязка КПИ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11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marL="0" indent="0"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None/>
              <a:tabLst>
                <a:tab pos="1701470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>
              <a:defRPr/>
            </a:pPr>
            <a:endParaRPr lang="ru-RU" sz="2000" b="1" dirty="0" smtClean="0">
              <a:ea typeface="MS PGothic" pitchFamily="34" charset="-128"/>
            </a:endParaRPr>
          </a:p>
          <a:p>
            <a:pPr>
              <a:defRPr/>
            </a:pPr>
            <a:endParaRPr lang="ru-RU" sz="2000" b="1" dirty="0">
              <a:ea typeface="MS PGothic" pitchFamily="34" charset="-128"/>
            </a:endParaRPr>
          </a:p>
          <a:p>
            <a:pPr>
              <a:defRPr/>
            </a:pPr>
            <a:endParaRPr lang="ru-RU" sz="2000" b="1" dirty="0" smtClean="0">
              <a:ea typeface="MS PGothic" pitchFamily="34" charset="-128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32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:\ДРБ\Мои презентации\Картинки\РТК\Интеграц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790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82544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Проектная программа (2014-2015 гг.)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267744" y="787388"/>
            <a:ext cx="6876256" cy="2808312"/>
          </a:xfrm>
        </p:spPr>
        <p:txBody>
          <a:bodyPr>
            <a:noAutofit/>
          </a:bodyPr>
          <a:lstStyle/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Запуск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и контроль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программы классификации; 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Определение целевых показателей защищенности и уровней зрелости;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Аудит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состояния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ИБ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АСУ ТП в объектах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выборки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;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Разработка нормативной документации по ИБ АСУ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ТП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Разработка программы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контроля состояния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ИБ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Разработка типовых решений обеспечения ИБ АСУ ТП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Разработка программ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приведения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 соответствие. 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marL="0" indent="0"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None/>
              <a:tabLst>
                <a:tab pos="1701470" algn="l"/>
              </a:tabLst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>
              <a:defRPr/>
            </a:pPr>
            <a:endParaRPr lang="ru-RU" b="1" dirty="0" smtClean="0">
              <a:ea typeface="MS PGothic" pitchFamily="34" charset="-128"/>
            </a:endParaRPr>
          </a:p>
          <a:p>
            <a:pPr>
              <a:defRPr/>
            </a:pPr>
            <a:endParaRPr lang="ru-RU" b="1" dirty="0">
              <a:ea typeface="MS PGothic" pitchFamily="34" charset="-128"/>
            </a:endParaRPr>
          </a:p>
          <a:p>
            <a:pPr>
              <a:defRPr/>
            </a:pPr>
            <a:endParaRPr lang="ru-RU" b="1" dirty="0" smtClean="0">
              <a:ea typeface="MS PGothic" pitchFamily="34" charset="-128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779865"/>
            <a:ext cx="7560840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638" lvl="1" indent="-342638" defTabSz="530122" eaLnBrk="0" hangingPunct="0">
              <a:lnSpc>
                <a:spcPct val="70000"/>
              </a:lnSpc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Ожидаемые результаты: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Классифицированы АСУ ТП; 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Определены требования к защите;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Разработана нормативная документация  и типовые технические решения;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Сформирована программа контроля; 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Разработана АИС «Безопасность АСУ ТП»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Разработана программа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приведения объектов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 соответствие</a:t>
            </a:r>
          </a:p>
        </p:txBody>
      </p:sp>
      <p:pic>
        <p:nvPicPr>
          <p:cNvPr id="12293" name="Picture 5" descr="W:\ДРБ\Мои презентации\Картинки\SOC\method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00218"/>
            <a:ext cx="15333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82544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Проектная программа (2015-2016 гг.)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5940152" cy="5089402"/>
          </a:xfrm>
        </p:spPr>
        <p:txBody>
          <a:bodyPr>
            <a:noAutofit/>
          </a:bodyPr>
          <a:lstStyle/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Реализация объектовых программ;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Запуск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контроль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программ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для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объектов, не попавших в  выборку;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Создание АИС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«Безопасность АСУ ТП»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Создание тестового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стенда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анализа внедряемых компонентов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АСУ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ТП.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342638" lvl="1" indent="-342638" defTabSz="530122" eaLnBrk="0" hangingPunct="0">
              <a:lnSpc>
                <a:spcPct val="70000"/>
              </a:lnSpc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Ожидаемые результаты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Объекты приведены в соответствие заданному уровню ИБ АСУ ТП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Ввод в эксплуатацию АИС «Безопасность АСУ ТП»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8" charset="-128"/>
                <a:cs typeface="Arial" panose="020B0604020202020204" pitchFamily="34" charset="0"/>
              </a:rPr>
              <a:t>Запущен процесс проведения анализа предлагаемых компонентов АСУ ТП</a:t>
            </a:r>
          </a:p>
          <a:p>
            <a:pPr marL="799944" lvl="1" indent="-342834" defTabSz="530122" eaLnBrk="0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01470" algn="l"/>
              </a:tabLst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8" charset="-128"/>
              <a:cs typeface="Arial" panose="020B0604020202020204" pitchFamily="34" charset="0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Font typeface="Wingdings" pitchFamily="2" charset="2"/>
              <a:buChar char="ü"/>
              <a:tabLst>
                <a:tab pos="1701470" algn="l"/>
              </a:tabLst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 marL="0" indent="0" defTabSz="530122" eaLnBrk="0" fontAlgn="base" hangingPunct="0">
              <a:lnSpc>
                <a:spcPct val="70000"/>
              </a:lnSpc>
              <a:spcAft>
                <a:spcPct val="0"/>
              </a:spcAft>
              <a:buClr>
                <a:srgbClr val="D70039"/>
              </a:buClr>
              <a:buNone/>
              <a:tabLst>
                <a:tab pos="1701470" algn="l"/>
              </a:tabLst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ea typeface="ＭＳ Ｐゴシック" pitchFamily="38" charset="-128"/>
              <a:cs typeface="ＭＳ Ｐゴシック" pitchFamily="38" charset="-128"/>
            </a:endParaRPr>
          </a:p>
          <a:p>
            <a:pPr>
              <a:defRPr/>
            </a:pPr>
            <a:endParaRPr lang="ru-RU" b="1" dirty="0" smtClean="0">
              <a:ea typeface="MS PGothic" pitchFamily="34" charset="-128"/>
            </a:endParaRPr>
          </a:p>
          <a:p>
            <a:pPr>
              <a:defRPr/>
            </a:pPr>
            <a:endParaRPr lang="ru-RU" b="1" dirty="0">
              <a:ea typeface="MS PGothic" pitchFamily="34" charset="-128"/>
            </a:endParaRPr>
          </a:p>
          <a:p>
            <a:pPr>
              <a:defRPr/>
            </a:pPr>
            <a:endParaRPr lang="ru-RU" b="1" dirty="0" smtClean="0">
              <a:ea typeface="MS PGothic" pitchFamily="34" charset="-128"/>
            </a:endParaRPr>
          </a:p>
          <a:p>
            <a:endParaRPr lang="ru-RU" dirty="0"/>
          </a:p>
        </p:txBody>
      </p:sp>
      <p:pic>
        <p:nvPicPr>
          <p:cNvPr id="6" name="Picture 3" descr="W:\ДРБ\Мои презентации\Картинки\professionalnaya-razrabotka-saytov-professionalnoe-sozdanie-saytov-professionalnaya-podderz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3614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772816"/>
            <a:ext cx="5076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Количество классов</a:t>
            </a:r>
          </a:p>
          <a:p>
            <a:pPr marL="361950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a typeface="MS PGothic" pitchFamily="34" charset="-128"/>
            </a:endParaRPr>
          </a:p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Основания классификации</a:t>
            </a:r>
          </a:p>
          <a:p>
            <a:pPr marL="1171575" lvl="1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Степень негативных последствий</a:t>
            </a:r>
          </a:p>
          <a:p>
            <a:pPr marL="1171575" lvl="1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Размер ЧС</a:t>
            </a:r>
          </a:p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Критерии классификации</a:t>
            </a:r>
          </a:p>
          <a:p>
            <a:pPr marL="1171575" lvl="1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Структура АС</a:t>
            </a:r>
          </a:p>
          <a:p>
            <a:pPr marL="1171575" lvl="1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Функционал АС</a:t>
            </a:r>
          </a:p>
          <a:p>
            <a:pPr marL="1171575" lvl="1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Автоматизируемые функции</a:t>
            </a:r>
          </a:p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Что классифицировать</a:t>
            </a:r>
          </a:p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Декомпозиция</a:t>
            </a:r>
          </a:p>
          <a:p>
            <a:pPr marL="714375" indent="-352425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АС управляющие несколькими ТП</a:t>
            </a:r>
          </a:p>
          <a:p>
            <a:pPr marL="714375" indent="-35242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Типовые АС</a:t>
            </a:r>
          </a:p>
          <a:p>
            <a:pPr marL="361950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a typeface="MS PGothic" pitchFamily="34" charset="-128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Вопросы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классификации АС</a:t>
            </a:r>
          </a:p>
        </p:txBody>
      </p:sp>
    </p:spTree>
    <p:extLst>
      <p:ext uri="{BB962C8B-B14F-4D97-AF65-F5344CB8AC3E}">
        <p14:creationId xmlns:p14="http://schemas.microsoft.com/office/powerpoint/2010/main" val="36145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18048"/>
            <a:ext cx="8604448" cy="1503040"/>
          </a:xfrm>
        </p:spPr>
        <p:txBody>
          <a:bodyPr>
            <a:noAutofit/>
          </a:bodyPr>
          <a:lstStyle/>
          <a:p>
            <a:pPr marL="361950" algn="l"/>
            <a:r>
              <a:rPr lang="ru-RU" sz="5400" b="1" dirty="0" smtClean="0">
                <a:solidFill>
                  <a:schemeClr val="bg1"/>
                </a:solidFill>
                <a:cs typeface="Arial" pitchFamily="34" charset="0"/>
              </a:rPr>
              <a:t>БЛАГОДАРЮ ЗА ВНИМАНИЕ!</a:t>
            </a:r>
            <a:endParaRPr lang="ru-RU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33388"/>
            <a:ext cx="4852701" cy="39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480212" y="1259008"/>
            <a:ext cx="2384560" cy="101311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Потеря </a:t>
            </a:r>
            <a:r>
              <a:rPr lang="ru-RU" sz="1100" dirty="0"/>
              <a:t>управления, разрушению инфраструктуры, необратимому негативному изменению (или разрушению) </a:t>
            </a:r>
            <a:r>
              <a:rPr lang="ru-RU" sz="1100" dirty="0" smtClean="0"/>
              <a:t>экономики?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1628" y="1255017"/>
            <a:ext cx="2484168" cy="63658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Аварии ?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88224" y="4597017"/>
            <a:ext cx="2289175" cy="203633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Нарушение процесса управления производством, которые могут вызвать экономические последствия?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06036" y="4603700"/>
            <a:ext cx="2447925" cy="199365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Нарушения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технологического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процесса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которые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могут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вызвать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аварии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или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катастрофы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?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Риски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38" name="Picture 12" descr="http://vladnews.ru/uploads/akimov/180511/jpg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912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specportal.net/images/%D0%BD%D0%B5%D1%84%D1%82%D0%B5%D0%B1%D0%B0%D0%B7%D0%B0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676" y="2717854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borsin1.narod.ru/download/plotina1.files/image003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036" y="2717854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http://www.lukoil.ru/materials/images/subsidiaries/nijegorod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744" y="4123311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www.militaryparitet.com/editor/assets/new/atomnaya-yelektrostanciy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099" y="4123311"/>
            <a:ext cx="978069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42040" y="2863430"/>
            <a:ext cx="1665664" cy="36933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Инциденты?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172301" y="2863430"/>
            <a:ext cx="1700484" cy="10156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180975"/>
            <a:r>
              <a:rPr lang="ru-RU" sz="1200" dirty="0" smtClean="0"/>
              <a:t>Существенное ухудшение </a:t>
            </a:r>
            <a:r>
              <a:rPr lang="ru-RU" sz="1200" dirty="0"/>
              <a:t>безопасности жизнедеятельности </a:t>
            </a:r>
            <a:r>
              <a:rPr lang="ru-RU" sz="1200" dirty="0" smtClean="0"/>
              <a:t>населения?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39652" y="2096852"/>
            <a:ext cx="72008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1439652" y="3509097"/>
            <a:ext cx="72008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6812261" y="2452142"/>
            <a:ext cx="72008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6976428" y="3943291"/>
            <a:ext cx="72008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861" y="2185232"/>
            <a:ext cx="3801594" cy="31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311870" y="2963037"/>
            <a:ext cx="2030792" cy="12076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1893797" y="3541755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4123489" y="4853406"/>
            <a:ext cx="282054" cy="58295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6502353" y="3517318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422657">
            <a:off x="2436722" y="2280849"/>
            <a:ext cx="360040" cy="5254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www.militaryparitet.com/editor/assets/new/atomnaya-yelektrostanci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08" y="2411435"/>
            <a:ext cx="766217" cy="78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orsin1.narod.ru/download/plotina1.files/image003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332" y="3195935"/>
            <a:ext cx="767103" cy="74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ladnews.ru/uploads/akimov/180511/jpg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093" y="4093382"/>
            <a:ext cx="767103" cy="74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ukoil.ru/materials/images/subsidiaries/nijegorod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569" y="4111543"/>
            <a:ext cx="767103" cy="74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pecportal.net/images/%D0%BD%D0%B5%D1%84%D1%82%D0%B5%D0%B1%D0%B0%D0%B7%D0%B0.jpg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04" y="3195936"/>
            <a:ext cx="767103" cy="74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Субъект регулирования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http://upload.wikimedia.org/wikipedia/ru/7/75/Fstek_emb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55" y="1130175"/>
            <a:ext cx="821837" cy="10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kha.gov.ru/sites/default/files/story/img/2013_07/2/035b82b83c5eca8ccb0bb8da4b49ffc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15" y="1198064"/>
            <a:ext cx="650425" cy="9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низ 32"/>
          <p:cNvSpPr/>
          <p:nvPr/>
        </p:nvSpPr>
        <p:spPr>
          <a:xfrm rot="2569321">
            <a:off x="5825548" y="2228506"/>
            <a:ext cx="360040" cy="5254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www.sklad-man.ru/uploads/images/130071079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61" y="3308134"/>
            <a:ext cx="1646050" cy="8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chs.gov.ru/upload/site1/2/3/7340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7" y="3440017"/>
            <a:ext cx="950429" cy="10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arlament-club.ru/images/dum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6" y="5436364"/>
            <a:ext cx="713845" cy="5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biledevice.ru/Images/65/News_65584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35" y="6086341"/>
            <a:ext cx="526197" cy="3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e.rin.ru/images/small/43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27" y="868534"/>
            <a:ext cx="946376" cy="9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низ 35"/>
          <p:cNvSpPr/>
          <p:nvPr/>
        </p:nvSpPr>
        <p:spPr>
          <a:xfrm>
            <a:off x="4084495" y="1849016"/>
            <a:ext cx="360040" cy="5254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725" y="1834315"/>
            <a:ext cx="4852701" cy="39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138931" y="2879879"/>
            <a:ext cx="2592288" cy="16408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ttfr.ru/templates/images/resolu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518" y="1349171"/>
            <a:ext cx="952501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2301601">
            <a:off x="5429210" y="2052685"/>
            <a:ext cx="360040" cy="11438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ShwYN-8ZiQ1urau5BXChu7kWbIPryM6jlWhNwn9BF5FioeLXp17R4Spn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93" y="2223701"/>
            <a:ext cx="122872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1540673" y="3383362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365164">
            <a:off x="2736259" y="5077206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066528">
            <a:off x="5822933" y="5048564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7077450" y="3338918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35887" y="1433993"/>
            <a:ext cx="360040" cy="5254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www.militaryparitet.com/editor/assets/new/atomnaya-yelektrostanciy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962" y="2188328"/>
            <a:ext cx="978069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orsin1.narod.ru/download/plotina1.files/image003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737" y="3196328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858" y="3178424"/>
            <a:ext cx="108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256-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6" name="Picture 12" descr="http://vladnews.ru/uploads/akimov/180511/jpg.jpg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392" y="4334095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ukoil.ru/materials/images/subsidiaries/nijegorod.jpg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873" y="4334094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pecportal.net/images/%D0%BD%D0%B5%D1%84%D1%82%D0%B5%D0%B1%D0%B0%D0%B7%D0%B0.jpg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679" y="3286035"/>
            <a:ext cx="9792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46567" y="1776372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ПП 411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 регулирования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7151" y="5342094"/>
            <a:ext cx="116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116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6572" y="5407846"/>
            <a:ext cx="110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3361" y="3494850"/>
            <a:ext cx="116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117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7127" y="1034095"/>
            <a:ext cx="118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4" descr="https://encrypted-tbn3.gstatic.com/images?q=tbn:ANd9GcShwYN-8ZiQ1urau5BXChu7kWbIPryM6jlWhNwn9BF5FioeLXp17R4Spn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151" y="5697787"/>
            <a:ext cx="122872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3.gstatic.com/images?q=tbn:ANd9GcShwYN-8ZiQ1urau5BXChu7kWbIPryM6jlWhNwn9BF5FioeLXp17R4Spn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745" y="5794407"/>
            <a:ext cx="122872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encrypted-tbn3.gstatic.com/images?q=tbn:ANd9GcShwYN-8ZiQ1urau5BXChu7kWbIPryM6jlWhNwn9BF5FioeLXp17R4Spn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291" y="3867368"/>
            <a:ext cx="122872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encrypted-tbn3.gstatic.com/images?q=tbn:ANd9GcShwYN-8ZiQ1urau5BXChu7kWbIPryM6jlWhNwn9BF5FioeLXp17R4Spn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049" y="666038"/>
            <a:ext cx="122872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 регулирования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 descr="http://auroracomp.ru/uploadedFiles/images/menupic/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2302"/>
            <a:ext cx="1908212" cy="14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:\ДРБ\Мои презентации\Картинки\SOC\Спасибо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8571"/>
            <a:ext cx="1944216" cy="16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ntan.ru/images/pages/p-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17" y="2329065"/>
            <a:ext cx="1898628" cy="142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0NEA8QDQ8QDQ8PDxAMDg0PDA8PDw0MFREWFhURFRQYHCghGBolGxQUITEhJSorLi4uFx8zODMsNygtLisBCgoKDg0OGhAQGSwkHB0sLCwsLCwsLC4sLCwsLSssLCwsLCwsLCwsLCw3LCwsLCwsLCwsLCwsLCwsLCwsLCwsN//AABEIAOEA4QMBEQACEQEDEQH/xAAbAAEAAgMBAQAAAAAAAAAAAAAAAQIEBQYHA//EAEIQAAIBAgEHCQMJBwUBAAAAAAABAgMRBAUSISIxUXEGMjNygZGhsbJBYXMTJDRCYoKiwdEHFENSkrPCI3Th8PEV/8QAGQEBAAMBAQAAAAAAAAAAAAAAAAEDBAIF/8QAJxEBAQABAwQCAgMAAwAAAAAAAAECAwQxESEyQRJxE5EzUYEiQlL/2gAMAwEAAhEDEQA/APcQAAAAAAAAAAAAAAAAClWtCCvOUYLfKSiu9kyW8Itk5a3EcosHD+JnvdTTl47PEtx2+pfSu6+E9sWhytwsnacatFX0SlBSi191ux3drnOO7mbjCtxhcZRrK9KpCovsyTa4r2FGWGWPMWzKZcV9zl0AAAAAAAAAAAAAAAAAAAAAAAMbF4+hQ6arTpdepGLfBPadY4ZZcRzcpOa02K5ZYGHMlOs/sU2l3ysX47XUvPZVdxhGpxPLmo+hoRj9qpJz8FbzLsdnP+1VXc31GsxHKPG1dtZxW6mlC3atPiXY7fTx9KrrZ32wk51HduU3vbcn3st7RXe7KpYWb22jxZzcodF5Sw9Pn1LvdHT5XI/5XiJ6RjzypSg70qestknqvv2k/C3k69OHeclcTOthac6jbk3NXbb0KbS0v3I83cYzHUsjfo23CWtuUrQAAAAAAAAAAAAAAAAAAAAHjeWMsZQqVq6/e6ubGtUpqlnZkMxTaStG3s3nsaenp4yf8fTDllnl17tZTr6dZNSft237S76U2dGXAhDIhFe1kD7RqwjsjfiR0Eyx1T6to8FcfGD4VKs5c6Tfub0dxPQfOwEWCHpvIz6HS61T+5I8vdfyV6G38I3hnXAAAAAAAAAAAAAAAAAAAAAPEsZ02I/3Fb1s9meM+owT39vhBXlFb2kdQy4bCNNLYiVKbARYBYCLARYCLAenckFbB0uNT+5I8rc/yVv0PCNyULgAAAAAAAAAAAAAAAAAAAAHiGJ6Wv8AHq+tntep9Rgnv7fOlz49ZeZJlw2dgoRYBYCLEhYCLBKGgPTOSf0SlxqeuR5W5/krfoeEbgoXAAAAAAAAAAAAAAAAAAAAAPEMT0tf49X1s9r1PqME9/b5UufDrR8yTLhtrBQiwCwCwEWAiwCwHpfJZWwtL7/rkeXuP5K9DQ8I2xQuAAAAAAAAAAAAAAAAAAAAAeG1ukrfGq+pntep9Rgnv7UpPXh1o+ZJeG5sQoLEiLALARYBYCLAelcmPotL7/rkeVuP5K9DQ8I2pSuAAACE/wBO0CQAAAAAAAAAAAAAAAHhlZ69b41X1s9r1PqME9/alJ68OvHzJLw3tiFBYCLALARYCLARYkek8ml81pff9cjytx/JXo6HhGxq1YwTlOShFbZSkopdrKpLeFrR43ljk+ldKr8vJfVoRdT8XN8S/Ha6mXrp9qstbCe2jxfLurLRh6Eaa9kq0nN/0xt5mjHZz/tf0py3N9Rp8TlvGV+krzs/qQapRtu1bN9ty/HR08eIoy1c7zXwwderQln4erKjN6Xmu8Z9aL0M6yxxynTKdXOOdx7yuyyBymr1moV8NNt6P3ihCUqXGS+r4mHW2+OPfG/5WzS1rlzHUGRoAAAAAAAAAAAAAAeETetU+LUf4me3/X0wRFJ68OvHzBeHRWIUIsAsBFgFgIsBFgGN5T4+l83o1Y0adPQnClF1JX1neUrra3sSOJt9PK/KzrVs1cpj0jS1q06zzq1SpXl/NVqSqNcLvQXzGY8To4tt5Xg//CENpg8k4mrzabS/mnqK3aV5amM9upha2EMmYel9IxMb+2nRWe+//g4/JlfHH9uvhjOa+yynhKP0fCqcvZUxEs9335uw5/Hnl5ZfpPzwnE/aP/vYutK0qjhG3MppU4ru0+JM0MMfSMtXO+3pB5T0QAAAAAAAAAAAAAHg0nrVPi1PUz3P6YIrSevDrx80C8OnscKCxIiwCwEWAiwCwGBism1KtWcrxjF2tKT+yvYdTKSJZFDJuHhz5SqvdHVj/wB7Tm5ZXg7M2nilS6GlCn9q2dLvObj15qfl/T418TVqc+cpLdfR3bCZjJwi218LHSEWA+uE53YRR6yjxXrJAAAAAAAAAAAACJSUU22klpbbskgPA1K+e985vR72e5XnxFN60etHzQK61o4UosBFgFgIsBFiRFgDAq0BDQENAVaAq0SPph+d2EUesx2LgeK9ZIAAAAAAAADFx2UsPhlevWp0t2fOMW+C2s7xwyy8Z1c3KY81zeO/aBgoXVCFXEvfGPycO+WnwNGOzzvPZTluMZw5zH8ucoVbqkqWFj9mPytRfelo8DTjs9Oc91OW4yvHZz2Mr1cQ74mtVxD22qVG4p+6OxGnHHHHxnRVcrlzXxcY2sklw0EolsfKFKWdHN1tZbNu0jo6+Tr2itWiwEWAiwCwEWAiwFbEiLARYCGgKtAQ0BNLaB6zHYuB4r1kgAAACG0tL0LewNPj+VOAw91KvGcl9Sleo77tXQu1ouw2+plxFeWthPbnMf8AtD2rDYfhOtK34I/qacdl/wCr+lOW5/qObx/KjKGIvnYiVOL+pRSpJdq1u9mnHb6ePr9qMtbO+2ndm23rN7ZSd2+8vVpziBelSnPmRcuC0d469Bm0skVZc9qH4n4aPE5+UOrNo5JpR515v3uy7kc/Ko6synSjHRGKivckiBaxAWJEWAiwEWAiwEWAhoCrQEWJEWAhoCrQELQB6xT2Lgjxa9ZYAAAAcV+0aGf+7xu0mqrsnoveGlr2m/Ze/wDGTdennlenKDtLsfsZ6EZXzzgMqhga9TmwaW+WqvEi5SDYUchv+JPsgvzf6HFz/oZ9HJtGGyCk98tbz0HNyoy1E5CwCwCwEWJQiwCwEWAixIiwFWgIaAhoCrQENAVaJENAUqaEB6xT2LgvI8a8vWixAAAAHH8vleWH6tXzgbtnxf8AGPdcxx9SmpaJK6e1G1lbdYGlRt8nCMfelp79pXMreXVi9ghOaAzSEpzQGaAzQIzQGaShFgIsBDQFbEoQ0BDQENEirQFWgIaAq0Benh5y5sW/fay7yLlInpWQ8h4mpH/Tg5u6SUdm3+Z6Ecfmwl713NLK8R6PBWS4I8qvSWAAAAHJcuVrUOFTzibtnxf8ZN1zHJzibGRv8bCzXBlGFW5Rj2OnCbBKbALALALARYBYCLEoQ0BVxAholCrQFWiUIaAhRb0JNvclcdR96eAqy9mbxf5HN1JHcwrY4bk5UntUre/UXjpKctxItx0LW3wvJynHnNfdV3/UyjLc28LsdvJy2dHJ9GGyCb3y1n4lN1Mr7WzTxnplHDsAAAAADleWy00OFTzibdpxWPdcxylRG1ldFlKNnHgzNp1fqRiWO3HRNgGaBOaAzQGaBGaAsBFgjoixIq0BDRKFWgIhC7S3tLvYt7HRvcFkJTSloa3yf5IzZ6/Ts0Y6HXu21DI9KO279y1V4FGWtlV80ZGdSoQhzYqPBae8quVvKyYycPoQkAAAAAAAAAcxyyWmjwqecTbtPbHuvTlaqNjK6TKi0x4P8jLptOowrFitNgJsQFgGaAsAsBFiRFgKuIQhokVaCFWiRNFa0esvMXgnLtcldFHjL1M87U8noafiyyt2AAAAAAAAAAADm+V600eE/wDE2bX2ybn05aqjbGR0WUtsOH6GTT9tObEsWOE2IDNAnNAZoDNArKytdpX0LTtfuAWAixIhoIQ0SKtAVaJQUlrR6y8xeCcuyyV0UeMvUzz9Tyb9PxZZW7AAAAAAAAAAABzvKzbS4T/xNe19su59OWqo2xjrf4t3zeH6GXFpyfFI6cpsAsEvvRwlSfNg377WXezm54zmuphbwyK2S6kKdSpJxThTnNR23ai3a/s2HE1pbJHf4r0615xU5R4qtFNSVJNbKcbPvd2bvx4yqZesVyHOU8XRc5ObzpaZScnzJe1jPxo7qxmFXECHElCrQFWiUKtEhSWtHivMXgnLr8l9FH73qZ5+p5N2n4ss4dgAAAAAAAAAAAwMqZNWIUXnZso3toune23uLdPU+CvU0/m5rHZInDnLN3SWmLNmGtLwyZ6VnL72crJJt2tZK7OeHXLKo5LrS+rmrfJ28NpXdXGO5p5VnUcixXPm37oqy7yu619RZNGe2bRwVKHNgr73pfeyq55XmrJhjPTIOXTGyn0Ff4NT0M6w8ojLh4XhY6keB7WXLBjw2eQF85o9Z+llefjXTvLGYRYCGiRVoIVaJQo0SFNa0eKF4Jy6zJfRR+96mYNTybdPxZZw7AAAAAAAAAAAAAhpPQ9K3MCtOnGOiMVFe5JE228okk4XISAAAGPlBXo1VvpTX4WdY+UReHh2GWpHge1lyw48NnkBfOaPWfpZXn4107yxkShxJQq0SKtBCrRIq0ShEFrLiheETl1WTOij2+pmHU8m3T8WUcOwAAAAAAAAAAAAAAAAAAAPjjeiqfDn6WTjzEXh4hhlqR4HtZcsOPDZZCXzmj1/yZXn411HetGR0hokVaCFWiUKNEoVaJEQWlcR6Q6fJnRR7fUzFqeTZp+LKOHYAAAAAAAAAAAAAAAAAAAHyxavTqdSXkyceYi8PE8MtSPA9nLmsOPEbLIS+c0ev+TK8/Gu471oyOlWiUKtAVaJQo0ShRolCIrSuIHS5M6KHb6mY9TyrXp+LKOHYAAAAAAAAAAAAAAAAAAAHyxPMn1JeRM5ReHi2GWpHgexlzWLDxjZZDXzmh115Mrz8a6nLvmjI7VaCFWiRRolCjRKFGiUKpaUSOjyb0UO31Mx6nlWrT8WUcOwAAAAAAAAAAAAAAAAAAAKVubLqvyJnKK8Ywq1I8D18/KsWHjGxyIvnND4iK8/Gu5y79oyO1GgKtEoUaJQw6+Now2zTe6Os/AsmGV9OLnIxljalV2oUZTe+zduKX6nXwmPlXHyt8Yy8LkfHVJRlUcaUU03C6u1utG/izjLW05Ok7rMdLUt7unw1L5OCje9r6bW9tzHlet6teM6To+pykAAAAAAAAAAAAAAAAAAAClWLlGSTs2mk9za2kzkry3EZCxOFjFVYWtozk86EtPskvJ2Z6k1Mc71xrD3w7ZQyNFrE0Lq3+pEjU8a7x7u7rVYQV5yjBb5SSMclvDu2TlrK+W6EdEc6o/sxsr8WXTRyvKu6uMRCWPr9FQ+Ti/rTVtG/WtfuYv4seaifky4jJp8m6tTTia7f2YXa73o8Dm7nGeOLube3yrZYXIOEpfw8976jzvDZ4FOWvnl7W46GE9NlGKSskklsSVkinqtSAAAAAAAAAAAAAAAAAAAAAAAAROKkmpJNPQ01dNcBL0LOrRZQ5NU561CXyE07ra1F717UacNzZ2y7s+WhOcb0Uw3JOinnV6lSvL23ean+fiTlusuMZ0Jt8fd6txhcBQo9FThD3qKzu17WUZamWXNXY4Y48RknDo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data:image/jpeg;base64,/9j/4AAQSkZJRgABAQAAAQABAAD/2wCEAAkGBw0NEA8QDQ8QDQ8PDxAMDg0PDA8PDw0MFREWFhURFRQYHCghGBolGxQUITEhJSorLi4uFx8zODMsNygtLisBCgoKDg0OGhAQGSwkHB0sLCwsLCwsLC4sLCwsLSssLCwsLCwsLCwsLCw3LCwsLCwsLCwsLCwsLCwsLCwsLCwsN//AABEIAOEA4QMBEQACEQEDEQH/xAAbAAEAAgMBAQAAAAAAAAAAAAAAAQIEBQYHA//EAEIQAAIBAgEHCQMJBwUBAAAAAAABAgMRBAUSISIxUXEGMjNygZGhsbJBYXMTJDRCYoKiwdEHFENSkrPCI3Th8PEV/8QAGQEBAAMBAQAAAAAAAAAAAAAAAAEDBAIF/8QAJxEBAQABAwQCAgMAAwAAAAAAAAECAwQxESEyQRJxE5EzUYEiQlL/2gAMAwEAAhEDEQA/APcQAAAAAAAAAAAAAAAAClWtCCvOUYLfKSiu9kyW8Itk5a3EcosHD+JnvdTTl47PEtx2+pfSu6+E9sWhytwsnacatFX0SlBSi191ux3drnOO7mbjCtxhcZRrK9KpCovsyTa4r2FGWGWPMWzKZcV9zl0AAAAAAAAAAAAAAAAAAAAAAAMbF4+hQ6arTpdepGLfBPadY4ZZcRzcpOa02K5ZYGHMlOs/sU2l3ysX47XUvPZVdxhGpxPLmo+hoRj9qpJz8FbzLsdnP+1VXc31GsxHKPG1dtZxW6mlC3atPiXY7fTx9KrrZ32wk51HduU3vbcn3st7RXe7KpYWb22jxZzcodF5Sw9Pn1LvdHT5XI/5XiJ6RjzypSg70qestknqvv2k/C3k69OHeclcTOthac6jbk3NXbb0KbS0v3I83cYzHUsjfo23CWtuUrQAAAAAAAAAAAAAAAAAAAAHjeWMsZQqVq6/e6ubGtUpqlnZkMxTaStG3s3nsaenp4yf8fTDllnl17tZTr6dZNSft237S76U2dGXAhDIhFe1kD7RqwjsjfiR0Eyx1T6to8FcfGD4VKs5c6Tfub0dxPQfOwEWCHpvIz6HS61T+5I8vdfyV6G38I3hnXAAAAAAAAAAAAAAAAAAAAAPEsZ02I/3Fb1s9meM+owT39vhBXlFb2kdQy4bCNNLYiVKbARYBYCLARYCLAenckFbB0uNT+5I8rc/yVv0PCNyULgAAAAAAAAAAAAAAAAAAAAHiGJ6Wv8AHq+tntep9Rgnv7fOlz49ZeZJlw2dgoRYBYCLEhYCLBKGgPTOSf0SlxqeuR5W5/krfoeEbgoXAAAAAAAAAAAAAAAAAAAAAPEMT0tf49X1s9r1PqME9/b5UufDrR8yTLhtrBQiwCwCwEWAiwCwHpfJZWwtL7/rkeXuP5K9DQ8I2xQuAAAAAAAAAAAAAAAAAAAAAeG1ukrfGq+pntep9Rgnv7UpPXh1o+ZJeG5sQoLEiLALARYBYCLAelcmPotL7/rkeVuP5K9DQ8I2pSuAAACE/wBO0CQAAAAAAAAAAAAAAAHhlZ69b41X1s9r1PqME9/alJ68OvHzJLw3tiFBYCLALARYCLARYkek8ml81pff9cjytx/JXo6HhGxq1YwTlOShFbZSkopdrKpLeFrR43ljk+ldKr8vJfVoRdT8XN8S/Ha6mXrp9qstbCe2jxfLurLRh6Eaa9kq0nN/0xt5mjHZz/tf0py3N9Rp8TlvGV+krzs/qQapRtu1bN9ty/HR08eIoy1c7zXwwderQln4erKjN6Xmu8Z9aL0M6yxxynTKdXOOdx7yuyyBymr1moV8NNt6P3ihCUqXGS+r4mHW2+OPfG/5WzS1rlzHUGRoAAAAAAAAAAAAAAeETetU+LUf4me3/X0wRFJ68OvHzBeHRWIUIsAsBFgFgIsBFgGN5T4+l83o1Y0adPQnClF1JX1neUrra3sSOJt9PK/KzrVs1cpj0jS1q06zzq1SpXl/NVqSqNcLvQXzGY8To4tt5Xg//CENpg8k4mrzabS/mnqK3aV5amM9upha2EMmYel9IxMb+2nRWe+//g4/JlfHH9uvhjOa+yynhKP0fCqcvZUxEs9335uw5/Hnl5ZfpPzwnE/aP/vYutK0qjhG3MppU4ru0+JM0MMfSMtXO+3pB5T0QAAAAAAAAAAAAAHg0nrVPi1PUz3P6YIrSevDrx80C8OnscKCxIiwCwEWAiwCwGBism1KtWcrxjF2tKT+yvYdTKSJZFDJuHhz5SqvdHVj/wB7Tm5ZXg7M2nilS6GlCn9q2dLvObj15qfl/T418TVqc+cpLdfR3bCZjJwi218LHSEWA+uE53YRR6yjxXrJAAAAAAAAAAAACJSUU22klpbbskgPA1K+e985vR72e5XnxFN60etHzQK61o4UosBFgFgIsBFiRFgDAq0BDQENAVaAq0SPph+d2EUesx2LgeK9ZIAAAAAAAADFx2UsPhlevWp0t2fOMW+C2s7xwyy8Z1c3KY81zeO/aBgoXVCFXEvfGPycO+WnwNGOzzvPZTluMZw5zH8ucoVbqkqWFj9mPytRfelo8DTjs9Oc91OW4yvHZz2Mr1cQ74mtVxD22qVG4p+6OxGnHHHHxnRVcrlzXxcY2sklw0EolsfKFKWdHN1tZbNu0jo6+Tr2itWiwEWAiwCwEWAiwFbEiLARYCGgKtAQ0BNLaB6zHYuB4r1kgAAACG0tL0LewNPj+VOAw91KvGcl9Sleo77tXQu1ouw2+plxFeWthPbnMf8AtD2rDYfhOtK34I/qacdl/wCr+lOW5/qObx/KjKGIvnYiVOL+pRSpJdq1u9mnHb6ePr9qMtbO+2ndm23rN7ZSd2+8vVpziBelSnPmRcuC0d469Bm0skVZc9qH4n4aPE5+UOrNo5JpR515v3uy7kc/Ko6synSjHRGKivckiBaxAWJEWAiwEWAiwEWAhoCrQEWJEWAhoCrQELQB6xT2Lgjxa9ZYAAAAcV+0aGf+7xu0mqrsnoveGlr2m/Ze/wDGTdennlenKDtLsfsZ6EZXzzgMqhga9TmwaW+WqvEi5SDYUchv+JPsgvzf6HFz/oZ9HJtGGyCk98tbz0HNyoy1E5CwCwCwEWJQiwCwEWAixIiwFWgIaAhoCrQENAVaJENAUqaEB6xT2LgvI8a8vWixAAAAHH8vleWH6tXzgbtnxf8AGPdcxx9SmpaJK6e1G1lbdYGlRt8nCMfelp79pXMreXVi9ghOaAzSEpzQGaAzQIzQGaShFgIsBDQFbEoQ0BDQENEirQFWgIaAq0Benh5y5sW/fay7yLlInpWQ8h4mpH/Tg5u6SUdm3+Z6Ecfmwl713NLK8R6PBWS4I8qvSWAAAAHJcuVrUOFTzibtnxf8ZN1zHJzibGRv8bCzXBlGFW5Rj2OnCbBKbALALALARYBYCLEoQ0BVxAholCrQFWiUIaAhRb0JNvclcdR96eAqy9mbxf5HN1JHcwrY4bk5UntUre/UXjpKctxItx0LW3wvJynHnNfdV3/UyjLc28LsdvJy2dHJ9GGyCb3y1n4lN1Mr7WzTxnplHDsAAAAADleWy00OFTzibdpxWPdcxylRG1ldFlKNnHgzNp1fqRiWO3HRNgGaBOaAzQGaBGaAsBFgjoixIq0BDRKFWgIhC7S3tLvYt7HRvcFkJTSloa3yf5IzZ6/Ts0Y6HXu21DI9KO279y1V4FGWtlV80ZGdSoQhzYqPBae8quVvKyYycPoQkAAAAAAAAAcxyyWmjwqecTbtPbHuvTlaqNjK6TKi0x4P8jLptOowrFitNgJsQFgGaAsAsBFiRFgKuIQhokVaCFWiRNFa0esvMXgnLtcldFHjL1M87U8noafiyyt2AAAAAAAAAAADm+V600eE/wDE2bX2ybn05aqjbGR0WUtsOH6GTT9tObEsWOE2IDNAnNAZoDNArKytdpX0LTtfuAWAixIhoIQ0SKtAVaJQUlrR6y8xeCcuyyV0UeMvUzz9Tyb9PxZZW7AAAAAAAAAAABzvKzbS4T/xNe19su59OWqo2xjrf4t3zeH6GXFpyfFI6cpsAsEvvRwlSfNg377WXezm54zmuphbwyK2S6kKdSpJxThTnNR23ai3a/s2HE1pbJHf4r0615xU5R4qtFNSVJNbKcbPvd2bvx4yqZesVyHOU8XRc5ObzpaZScnzJe1jPxo7qxmFXECHElCrQFWiUKtEhSWtHivMXgnLr8l9FH73qZ5+p5N2n4ss4dgAAAAAAAAAAAwMqZNWIUXnZso3toune23uLdPU+CvU0/m5rHZInDnLN3SWmLNmGtLwyZ6VnL72crJJt2tZK7OeHXLKo5LrS+rmrfJ28NpXdXGO5p5VnUcixXPm37oqy7yu619RZNGe2bRwVKHNgr73pfeyq55XmrJhjPTIOXTGyn0Ff4NT0M6w8ojLh4XhY6keB7WXLBjw2eQF85o9Z+llefjXTvLGYRYCGiRVoIVaJQo0SFNa0eKF4Jy6zJfRR+96mYNTybdPxZZw7AAAAAAAAAAAAAhpPQ9K3MCtOnGOiMVFe5JE228okk4XISAAAGPlBXo1VvpTX4WdY+UReHh2GWpHge1lyw48NnkBfOaPWfpZXn4107yxkShxJQq0SKtBCrRIq0ShEFrLiheETl1WTOij2+pmHU8m3T8WUcOwAAAAAAAAAAAAAAAAAAAPjjeiqfDn6WTjzEXh4hhlqR4HtZcsOPDZZCXzmj1/yZXn411HetGR0hokVaCFWiUKNEoVaJEQWlcR6Q6fJnRR7fUzFqeTZp+LKOHYAAAAAAAAAAAAAAAAAAAHyxavTqdSXkyceYi8PE8MtSPA9nLmsOPEbLIS+c0ev+TK8/Gu471oyOlWiUKtAVaJQo0ShRolCIrSuIHS5M6KHb6mY9TyrXp+LKOHYAAAAAAAAAAAAAAAAAAAHyxPMn1JeRM5ReHi2GWpHgexlzWLDxjZZDXzmh115Mrz8a6nLvmjI7VaCFWiRRolCjRKFGiUKpaUSOjyb0UO31Mx6nlWrT8WUcOwAAAAAAAAAAAAAAAAAAAKVubLqvyJnKK8Ywq1I8D18/KsWHjGxyIvnND4iK8/Gu5y79oyO1GgKtEoUaJQw6+Now2zTe6Os/AsmGV9OLnIxljalV2oUZTe+zduKX6nXwmPlXHyt8Yy8LkfHVJRlUcaUU03C6u1utG/izjLW05Ok7rMdLUt7unw1L5OCje9r6bW9tzHlet6teM6To+pykAAAAAAAAAAAAAAAAAAAClWLlGSTs2mk9za2kzkry3EZCxOFjFVYWtozk86EtPskvJ2Z6k1Mc71xrD3w7ZQyNFrE0Lq3+pEjU8a7x7u7rVYQV5yjBb5SSMclvDu2TlrK+W6EdEc6o/sxsr8WXTRyvKu6uMRCWPr9FQ+Ti/rTVtG/WtfuYv4seaifky4jJp8m6tTTia7f2YXa73o8Dm7nGeOLube3yrZYXIOEpfw8976jzvDZ4FOWvnl7W46GE9NlGKSskklsSVkinqtSAAAAAAAAAAAAAAAAAAAAAAAAROKkmpJNPQ01dNcBL0LOrRZQ5NU561CXyE07ra1F717UacNzZ2y7s+WhOcb0Uw3JOinnV6lSvL23ean+fiTlusuMZ0Jt8fd6txhcBQo9FThD3qKzu17WUZamWXNXY4Y48RknDo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w0NEA8QDQ8QDQ8PDxAMDg0PDA8PDw0MFREWFhURFRQYHCghGBolGxQUITEhJSorLi4uFx8zODMsNygtLisBCgoKDg0OGhAQGSwkHB0sLCwsLCwsLC4sLCwsLSssLCwsLCwsLCwsLCw3LCwsLCwsLCwsLCwsLCwsLCwsLCwsN//AABEIAOEA4QMBEQACEQEDEQH/xAAbAAEAAgMBAQAAAAAAAAAAAAAAAQIEBQYHA//EAEIQAAIBAgEHCQMJBwUBAAAAAAABAgMRBAUSISIxUXEGMjNygZGhsbJBYXMTJDRCYoKiwdEHFENSkrPCI3Th8PEV/8QAGQEBAAMBAQAAAAAAAAAAAAAAAAEDBAIF/8QAJxEBAQABAwQCAgMAAwAAAAAAAAECAwQxESEyQRJxE5EzUYEiQlL/2gAMAwEAAhEDEQA/APcQAAAAAAAAAAAAAAAAClWtCCvOUYLfKSiu9kyW8Itk5a3EcosHD+JnvdTTl47PEtx2+pfSu6+E9sWhytwsnacatFX0SlBSi191ux3drnOO7mbjCtxhcZRrK9KpCovsyTa4r2FGWGWPMWzKZcV9zl0AAAAAAAAAAAAAAAAAAAAAAAMbF4+hQ6arTpdepGLfBPadY4ZZcRzcpOa02K5ZYGHMlOs/sU2l3ysX47XUvPZVdxhGpxPLmo+hoRj9qpJz8FbzLsdnP+1VXc31GsxHKPG1dtZxW6mlC3atPiXY7fTx9KrrZ32wk51HduU3vbcn3st7RXe7KpYWb22jxZzcodF5Sw9Pn1LvdHT5XI/5XiJ6RjzypSg70qestknqvv2k/C3k69OHeclcTOthac6jbk3NXbb0KbS0v3I83cYzHUsjfo23CWtuUrQAAAAAAAAAAAAAAAAAAAAHjeWMsZQqVq6/e6ubGtUpqlnZkMxTaStG3s3nsaenp4yf8fTDllnl17tZTr6dZNSft237S76U2dGXAhDIhFe1kD7RqwjsjfiR0Eyx1T6to8FcfGD4VKs5c6Tfub0dxPQfOwEWCHpvIz6HS61T+5I8vdfyV6G38I3hnXAAAAAAAAAAAAAAAAAAAAAPEsZ02I/3Fb1s9meM+owT39vhBXlFb2kdQy4bCNNLYiVKbARYBYCLARYCLAenckFbB0uNT+5I8rc/yVv0PCNyULgAAAAAAAAAAAAAAAAAAAAHiGJ6Wv8AHq+tntep9Rgnv7fOlz49ZeZJlw2dgoRYBYCLEhYCLBKGgPTOSf0SlxqeuR5W5/krfoeEbgoXAAAAAAAAAAAAAAAAAAAAAPEMT0tf49X1s9r1PqME9/b5UufDrR8yTLhtrBQiwCwCwEWAiwCwHpfJZWwtL7/rkeXuP5K9DQ8I2xQuAAAAAAAAAAAAAAAAAAAAAeG1ukrfGq+pntep9Rgnv7UpPXh1o+ZJeG5sQoLEiLALARYBYCLAelcmPotL7/rkeVuP5K9DQ8I2pSuAAACE/wBO0CQAAAAAAAAAAAAAAAHhlZ69b41X1s9r1PqME9/alJ68OvHzJLw3tiFBYCLALARYCLARYkek8ml81pff9cjytx/JXo6HhGxq1YwTlOShFbZSkopdrKpLeFrR43ljk+ldKr8vJfVoRdT8XN8S/Ha6mXrp9qstbCe2jxfLurLRh6Eaa9kq0nN/0xt5mjHZz/tf0py3N9Rp8TlvGV+krzs/qQapRtu1bN9ty/HR08eIoy1c7zXwwderQln4erKjN6Xmu8Z9aL0M6yxxynTKdXOOdx7yuyyBymr1moV8NNt6P3ihCUqXGS+r4mHW2+OPfG/5WzS1rlzHUGRoAAAAAAAAAAAAAAeETetU+LUf4me3/X0wRFJ68OvHzBeHRWIUIsAsBFgFgIsBFgGN5T4+l83o1Y0adPQnClF1JX1neUrra3sSOJt9PK/KzrVs1cpj0jS1q06zzq1SpXl/NVqSqNcLvQXzGY8To4tt5Xg//CENpg8k4mrzabS/mnqK3aV5amM9upha2EMmYel9IxMb+2nRWe+//g4/JlfHH9uvhjOa+yynhKP0fCqcvZUxEs9335uw5/Hnl5ZfpPzwnE/aP/vYutK0qjhG3MppU4ru0+JM0MMfSMtXO+3pB5T0QAAAAAAAAAAAAAHg0nrVPi1PUz3P6YIrSevDrx80C8OnscKCxIiwCwEWAiwCwGBism1KtWcrxjF2tKT+yvYdTKSJZFDJuHhz5SqvdHVj/wB7Tm5ZXg7M2nilS6GlCn9q2dLvObj15qfl/T418TVqc+cpLdfR3bCZjJwi218LHSEWA+uE53YRR6yjxXrJAAAAAAAAAAAACJSUU22klpbbskgPA1K+e985vR72e5XnxFN60etHzQK61o4UosBFgFgIsBFiRFgDAq0BDQENAVaAq0SPph+d2EUesx2LgeK9ZIAAAAAAAADFx2UsPhlevWp0t2fOMW+C2s7xwyy8Z1c3KY81zeO/aBgoXVCFXEvfGPycO+WnwNGOzzvPZTluMZw5zH8ucoVbqkqWFj9mPytRfelo8DTjs9Oc91OW4yvHZz2Mr1cQ74mtVxD22qVG4p+6OxGnHHHHxnRVcrlzXxcY2sklw0EolsfKFKWdHN1tZbNu0jo6+Tr2itWiwEWAiwCwEWAiwFbEiLARYCGgKtAQ0BNLaB6zHYuB4r1kgAAACG0tL0LewNPj+VOAw91KvGcl9Sleo77tXQu1ouw2+plxFeWthPbnMf8AtD2rDYfhOtK34I/qacdl/wCr+lOW5/qObx/KjKGIvnYiVOL+pRSpJdq1u9mnHb6ePr9qMtbO+2ndm23rN7ZSd2+8vVpziBelSnPmRcuC0d469Bm0skVZc9qH4n4aPE5+UOrNo5JpR515v3uy7kc/Ko6synSjHRGKivckiBaxAWJEWAiwEWAiwEWAhoCrQEWJEWAhoCrQELQB6xT2Lgjxa9ZYAAAAcV+0aGf+7xu0mqrsnoveGlr2m/Ze/wDGTdennlenKDtLsfsZ6EZXzzgMqhga9TmwaW+WqvEi5SDYUchv+JPsgvzf6HFz/oZ9HJtGGyCk98tbz0HNyoy1E5CwCwCwEWJQiwCwEWAixIiwFWgIaAhoCrQENAVaJENAUqaEB6xT2LgvI8a8vWixAAAAHH8vleWH6tXzgbtnxf8AGPdcxx9SmpaJK6e1G1lbdYGlRt8nCMfelp79pXMreXVi9ghOaAzSEpzQGaAzQIzQGaShFgIsBDQFbEoQ0BDQENEirQFWgIaAq0Benh5y5sW/fay7yLlInpWQ8h4mpH/Tg5u6SUdm3+Z6Ecfmwl713NLK8R6PBWS4I8qvSWAAAAHJcuVrUOFTzibtnxf8ZN1zHJzibGRv8bCzXBlGFW5Rj2OnCbBKbALALALARYBYCLEoQ0BVxAholCrQFWiUIaAhRb0JNvclcdR96eAqy9mbxf5HN1JHcwrY4bk5UntUre/UXjpKctxItx0LW3wvJynHnNfdV3/UyjLc28LsdvJy2dHJ9GGyCb3y1n4lN1Mr7WzTxnplHDsAAAAADleWy00OFTzibdpxWPdcxylRG1ldFlKNnHgzNp1fqRiWO3HRNgGaBOaAzQGaBGaAsBFgjoixIq0BDRKFWgIhC7S3tLvYt7HRvcFkJTSloa3yf5IzZ6/Ts0Y6HXu21DI9KO279y1V4FGWtlV80ZGdSoQhzYqPBae8quVvKyYycPoQkAAAAAAAAAcxyyWmjwqecTbtPbHuvTlaqNjK6TKi0x4P8jLptOowrFitNgJsQFgGaAsAsBFiRFgKuIQhokVaCFWiRNFa0esvMXgnLtcldFHjL1M87U8noafiyyt2AAAAAAAAAAADm+V600eE/wDE2bX2ybn05aqjbGR0WUtsOH6GTT9tObEsWOE2IDNAnNAZoDNArKytdpX0LTtfuAWAixIhoIQ0SKtAVaJQUlrR6y8xeCcuyyV0UeMvUzz9Tyb9PxZZW7AAAAAAAAAAABzvKzbS4T/xNe19su59OWqo2xjrf4t3zeH6GXFpyfFI6cpsAsEvvRwlSfNg377WXezm54zmuphbwyK2S6kKdSpJxThTnNR23ai3a/s2HE1pbJHf4r0615xU5R4qtFNSVJNbKcbPvd2bvx4yqZesVyHOU8XRc5ObzpaZScnzJe1jPxo7qxmFXECHElCrQFWiUKtEhSWtHivMXgnLr8l9FH73qZ5+p5N2n4ss4dgAAAAAAAAAAAwMqZNWIUXnZso3toune23uLdPU+CvU0/m5rHZInDnLN3SWmLNmGtLwyZ6VnL72crJJt2tZK7OeHXLKo5LrS+rmrfJ28NpXdXGO5p5VnUcixXPm37oqy7yu619RZNGe2bRwVKHNgr73pfeyq55XmrJhjPTIOXTGyn0Ff4NT0M6w8ojLh4XhY6keB7WXLBjw2eQF85o9Z+llefjXTvLGYRYCGiRVoIVaJQo0SFNa0eKF4Jy6zJfRR+96mYNTybdPxZZw7AAAAAAAAAAAAAhpPQ9K3MCtOnGOiMVFe5JE228okk4XISAAAGPlBXo1VvpTX4WdY+UReHh2GWpHge1lyw48NnkBfOaPWfpZXn4107yxkShxJQq0SKtBCrRIq0ShEFrLiheETl1WTOij2+pmHU8m3T8WUcOwAAAAAAAAAAAAAAAAAAAPjjeiqfDn6WTjzEXh4hhlqR4HtZcsOPDZZCXzmj1/yZXn411HetGR0hokVaCFWiUKNEoVaJEQWlcR6Q6fJnRR7fUzFqeTZp+LKOHYAAAAAAAAAAAAAAAAAAAHyxavTqdSXkyceYi8PE8MtSPA9nLmsOPEbLIS+c0ev+TK8/Gu471oyOlWiUKtAVaJQo0ShRolCIrSuIHS5M6KHb6mY9TyrXp+LKOHYAAAAAAAAAAAAAAAAAAAHyxPMn1JeRM5ReHi2GWpHgexlzWLDxjZZDXzmh115Mrz8a6nLvmjI7VaCFWiRRolCjRKFGiUKpaUSOjyb0UO31Mx6nlWrT8WUcOwAAAAAAAAAAAAAAAAAAAKVubLqvyJnKK8Ywq1I8D18/KsWHjGxyIvnND4iK8/Gu5y79oyO1GgKtEoUaJQw6+Now2zTe6Os/AsmGV9OLnIxljalV2oUZTe+zduKX6nXwmPlXHyt8Yy8LkfHVJRlUcaUU03C6u1utG/izjLW05Ok7rMdLUt7unw1L5OCje9r6bW9tzHlet6teM6To+pykAAAAAAAAAAAAAAAAAAAClWLlGSTs2mk9za2kzkry3EZCxOFjFVYWtozk86EtPskvJ2Z6k1Mc71xrD3w7ZQyNFrE0Lq3+pEjU8a7x7u7rVYQV5yjBb5SSMclvDu2TlrK+W6EdEc6o/sxsr8WXTRyvKu6uMRCWPr9FQ+Ti/rTVtG/WtfuYv4seaifky4jJp8m6tTTia7f2YXa73o8Dm7nGeOLube3yrZYXIOEpfw8976jzvDZ4FOWvnl7W46GE9NlGKSskklsSVkinqtSAAAAAAAAAAAAAAAAAAAAAAAAROKkmpJNPQ01dNcBL0LOrRZQ5NU561CXyE07ra1F717UacNzZ2y7s+WhOcb0Uw3JOinnV6lSvL23ean+fiTlusuMZ0Jt8fd6txhcBQo9FThD3qKzu17WUZamWXNXY4Y48RknDo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www.smilingbob.com/Content/Images/blue-plus-sign-sim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4866"/>
            <a:ext cx="1118170" cy="11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www.smilingbob.com/Content/Images/blue-plus-sign-sim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2618892"/>
            <a:ext cx="1118170" cy="11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APEA8QEBAPDxAOEAwOEA8OEBANEA8PFREWFxQRExQYHCggGBomHhYVITEhJSkrLi4uGB8zODMsNygtLisBCgoKDg0OGxAQGywkICQsLCwsNCwsLCwsLjIsLCwsLDQ3LCwsLCw0LCwsLCwsLCwsLCwsLCwsLCwsLCwsLCwsLP/AABEIAOEA4QMBEQACEQEDEQH/xAAcAAEAAQUBAQAAAAAAAAAAAAAAAQIDBAUGBwj/xAA9EAACAQIDBQQGCQMEAwAAAAAAAQIDEQQFEgYhMUFRE2FxkQciMlKBoRQjQmJyscHR8JOisjNTguEVFjT/xAAaAQEBAQADAQAAAAAAAAAAAAAABQQBAgMG/8QAKREBAAICAQMEAgIDAQEAAAAAAAECAwQREiExBSJBUYGRE2FCUnEzI//aAAwDAQACEQMRAD8A9xAAAAAAAAAAAAAAAAAAAAAAAAAAAAAAAAAAAAAAAAAAAAAAAAAAAAAAAAAAAAAAAAAAAAAAAAAAAAAAAAAAAAAAAAAAAAAAAAAAAAAAAAAAAAAAAAAAAAAAAAAAAAAAAAAAAAAAAAAAAAAAAAAAAAAAAAAAAAAAAAAAAAAAAAAAAAAAAAAAAAAAAAAAAAAAAAAAAAAAAAAAAAAAAAAAAAYeZZnRw0dVaooLkuMpd0Yrez0x4r5J4rHLzyZqY45vPDic029rybWFw7UeU6sW5Pv0rcvmUsfpn+8/pLyeq/6R+3N4vafM5O7r1Id0YqC/I1Ro4Y+GWfUM0/LFW1WZR3rFVH+JRkvmhOji+nMb2X7bLAekfHUn9dGnXjz9Xs5eaM+T0+n+PZpx+o3/AMu7rco9IuCr2VRvDzfKe+N/xIxZNPJT+23HuY7/ANOtw+IhUip05RnF8JQakn8UZZiY7S1RMT4XDhyAAAAAAAAAAAAAAAAAAAAAAAOP2m2u7KUqOHs5x3SqPeovpFc2U9XR6468nhL2t7onox+ftw+JxlSrJynOUpPi295WrWtI4rHEJNrWtPNp5lZv3s7OqqNSS4NrwbASnf2oxl4rf5reHHCxVwUJey9D6S9aPnxRweGqxmBcXZq3zT70+Z1msPStlWT5/isvnqoVGo/apy9anJd6MmbXrfy2Ydi1PD27ZvOZYvDU686E8PKa9idt/wB6PPS++xFyV6bcc8rWO3VXnjhs+1OjudqBXGSYFQAAAAAAAAAAAAAAAAAAtYptU5tcVCbXjZ2Oa+YdbeJeLVJNybfG7vfqfUxxEdny0+e6k5cJAAAJAl71pavF8n+a6MDL2Y2dhWxKnNaqNK02n9qd/VhJfP4GDey/x04jzKhoYv5Lcz4h6aqxDXEdsA7YCuOIsBsKNRSSa/jArAAAAAAAAAAAAAAAAAAHl+1Wz9TD1ZThFyozbkpJX0t/ZZd1dut6xFp7wg7epalpmsdpWsn2YxGJs7dnD3pbvI7Zt3Hj8d5dcOjkyd57Q7HLtjcNSXrp1Zfe3R8iZk3stvE8f8VMejip5jn/AK2UshwrVuwhbwseMbGWO/VL2nXxT26YaXNNiaM03Qbpz5J74v8AY1YvUL17X7wy5fTsdu9O0uFzDAVcPNwqxcWuvBrqnzK+LNXJXmso+XFfHPFoY9z0ebrNlpKFFvnKcm/hZEP1G3OXj6hd9Orxh5+5bj6SYG8+kAPpAFSxAG1yWtq1rppfnf8AYDZgAAAAAAAAAAAAAAAAAAAAAAAGDm+V08VTcKi/DLnF9UeuLNbFbqq8s2GuWvTZ5RmeBlh6s6U1vi/Ncmj6LFljJSLQ+cy4rY7TWWyyLE2puPuyb+D/AIyR6jTjJFvuFj06/OPp+mx+kk9QT9JAlYgCpYgDotmN6qS5XjFfC7f5oDeAAAAAAAAAAAAAAAAAAAAAAAAADhPSThUnQqrjLVTl8N6/NlX028+6v5SfU6R7bfhx2FruEr8nufgbdrB/LTj5+GPVz/xX5+Pls/pPefPTExPEvoYmJjmGRl+OoqTVaLle1vWcUvI4ctzPLKdWOrD1NL9yo7r4PivmBe/9flp/1fWt7u78wOkyehGnSjCLu17T4Xm+IGcAAAAAAAAAAAAAAAAAAAAAAAAAOK9JddaMPT5uU527krfr8in6bX3Wsl+p29ta/wBuCK6QqjNoy7GrTL38S16+3fD28wvU6EqkFOO+LvvuQb0mlprK9S8XrFoZuXYupTT9b2bWXcdXZ0eV55rsm+IHU5VBXnO7vJQVr7kld3t13/IDYgAAAAAAAAAAAAAAAAAAAAAAAGhz7arD4S8L9rW/2oNbu+cuEV8+40YNa+We3hmz7WPFHfz9POM7zepi6vaVLLcoxjH2Yx6IuYMMYq9MIefNOW3VLAuezyUVammLfRbl1fJHW1oiJmXNazaYiHdZFgIYfD0qbs5KKcn9572fNZLdVpl9Njr01iF3EZLRq716knzXD4o6O6rLcj7GV2oyj7yu9/enwA3tes6OiceCaUlycWBtaFVTipR3p/ywFwAAAAAAAAAAAAAAAAAAAABsDh9rdsFHVRw0t/CdVcV3Q/cp6ujz78n6S9re49mP9uAlO9313tt3bfVvmVo7doSfM8yi4E3A6DZ3ZSripRqzTp0KT7RX3SrVI74wX3b2u/h4TNzajjoqp6WrPPXb8MyWYWe9klXXKeZrqBkRzhrhL5gVf+avFqTummgNtkWYad17xlx/cDpkwJAAAAAAAAAAAAAAAAAAADzjbLa51HLD4eVqavGdRcZvml3FfU1IrHXfyj7e3Np6KeHFXKKcXDhXTi5NKKbb5I4m0RHMu0VmZ4h3Oyuxkm41sSrJWcaT4v8AF0Jezu8+3H+1TW0eOLZP07+MUkkkkluSW5JExUef5xlMFXqx03vNtWvwlvt8wNfUyL/j3XbYFFPKLPe5P4sDcYLC06cWtCal7Wr1m10bfIDYQzCEdyjFeCSA6HKqjlRhJ89VvDU7AZYAAAAAAAAAAAAAAAAAA5f0gZw8NhtEHapXvBNcVD7T/Q2aWLrvzPiGLdzdFOI8y8muWuURVc5F/KaP0nFUsLF/WVW+/RBK7lLusZ8+xXFXn5aMGvbLbj4ev5Fs1h8Gk4x11OdWe9/8VyI2bPfLPulaw69MUe2G5PF7AHIZriV2s58pPTfuW79AMR1V1AtTrRXNAQ8Rr3Q39ZckBucq2do1IQq1JVJt3vHVphdNrglfl1A6WEVFJJJJJJJbkl0AqAAAAAAAAAAAAAAAAAAHkvpIxjnjXC+6jCEUu9q7/Ms6VeMXP2i71ucvH05W5sYmLmWM7Km5L2nuiu888l+ivL0xY+u3DpfQXl7qYnFYud5OnTVNSfvzd2/KLXxJGxaZ8rWCsR4e0mVpALOLk1TqNcVCbXjpdgOPlBTW/mBr6uVpv25rwkwKVl0Fvk5S/E2/kBNSuo2S3eAHbbPf/NT79b/uYGxAAAAAAAAAAAAAAAAAAADxPba6x+Jv7/ysrF3Vn/5VQdr/ANbNJc0M7SbQSlOdOlFOTtdRW9tt2Rj2bd4ht1K9pl7t6M9nXl+BhGatVrPtqifGLaVo/BfmScluqVbHXph1h0dwCGgOQqU9EpRXCMpRXgmBYmwMDG19MW3yA1WHcpu7A9Syyloo0o9IQ87bwMkAAAAAAAAAAAAAAAAAAAPPfSXs9ObWLpRcrRUasYq7SXCZQ088V9lk7d15t76/l5s5W3vckU+Ut3/otyDDSvjZzpVa8/8ASpqUZyowW5SlHlJ8e65G2sk2tK3q44rSHphlagAAA5HHP62r+Of+TAw6jA0ubVLuMOr1P4cP53AV4KnvS6tID1BK27oBIAAAAAAAAAAAAAAAAAAAYGdZtSwlJ1ar7oxXtTl7qR6YsVslumryy5a4q9VnhG0uJli61Sq4Rp6+EacVFRXLxfeWq68Up0oltib36nNUcPWoTU6dSUZRd1KLcJJ+J4WwzHlqrniXr3oz2/qYmaweNadZr6mtuXatfYl96y3PmYc2Hp7w3Yc3V2l6aZmgAAchjn9ZU/HP/JgYFZgaKs9VST6bvIDaZVC9Wkus6a/uQHo4AAAAAAAAAAAAUtgLgLgLgLgTcBcDwzazP6uKxNSTnJQhKUKcU7aYplvBSMdOIQti85LzM/hqo42fCT1rpP1vJ8Ue8XlnmkMbHKNtUeD5Pin0OLzDvT6aSlXlTrU5wbjKNSnKLW5pqSs0Ysk9pUMfxw+psLO8IN8XGLfjYlqS5qAidRRTb4JNsDj8VK85y96UpebuBgV5gaekvWYG8yGN69FL34v4Lf8AoB3twFwFwFwCYFQAAAAAUtgW5SAp1gO0Ah1AI7UCO2AdsB4btZl0sNi60ZL1ZSlOD5Sg3dFnBki9IRNjHNLy1Fz2eHCmtvjJdz+RxPh2r5ht/Rzsg8bVWJxCaw9KScYvd2s093wRKy5PiFfFj+Ze5RqpK3Td8DM0p7UDAznFWgorjJ7/AAX8QHKYyuwJyrCOpGvVl7FKnUt96ppdl8OPkBqKa3gdLsvH65P3YTf6fqB1+oBqAlSAlSAnUBWmBUAAgCQKJsDGlIChyApcgKJVALcqoFqdcDHqY2wGi2hw9PFw01IO8b6Jr2o/9dx6Y8tsc8w88uKuSOJcViNl6yb0NSXLimbq7lJ8wn20rx4nleyrZecp/Xq0FxS+13HXLtxNeKu2HTtFubvQsHVjThGEIaYRSSilZJE9SZccSwLsa7A1+ZScnfklYDQVYynLTFXbaXm+YHS14RoYWVNe5KC6ynJb3+oHI06LvwA6LI6ipSlKe71Glzu7roBvKOYRlya8bAZcZ3AqUgJ1ASpAXYsCtASAAAUzQFicQKGgKXAClwAh0wKHSXQCl0V0ApdBdF5AUOgui8gKXSXQCNCApdgLNea0tJpPk3wAwlmkI+rOyfimn4MC5HNoJWiorwsgNdnGO1wTinKUX7Md7afHd5Aainj5LjRq/wBOT/QDIWb9adb+nP8AYC/SzjkqdX+nP9gOny/EPs4342392/gBmKqBUqgFcZgZNMC9ECQAEgQ0BblECjQBGgCNAEOAEOmBHZgQ6QEOkBT2AEPDgUfRQLdTL1Lirga/EbMYeftU14q8X8gMd7HYfl2y8KsgL2G2Xo03ddo396bkBmRymK5AXY5ekBWsGBWsKBUsOBWsOBXGgBfjECtASAAkABFgFgFgFgIsAsAsA0gNIDSBGgCdIEaQGkBpAaEA0IBoQDSgJ0gNICwCwE2AASBAEgAAAAAAAAAAAAAAAAAABAAAAAASAAAAAACAJAAAAAAAAAAAAAAAAAAAAAAAAAAAAAAAAE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://www.kamennoff.ru/uploaded_files/admin/ww/pics/bd12d7ff0ccd612673dd1a6988158b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1067"/>
            <a:ext cx="1916065" cy="19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9299" y="3862605"/>
            <a:ext cx="108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АСУ ТП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АСУ П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АСУ 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5489" y="1713512"/>
            <a:ext cx="146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9032" y="4039035"/>
            <a:ext cx="108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ИКС</a:t>
            </a:r>
          </a:p>
        </p:txBody>
      </p:sp>
    </p:spTree>
    <p:extLst>
      <p:ext uri="{BB962C8B-B14F-4D97-AF65-F5344CB8AC3E}">
        <p14:creationId xmlns:p14="http://schemas.microsoft.com/office/powerpoint/2010/main" val="23873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7524" y="188640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Связанность регулирования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9760581"/>
              </p:ext>
            </p:extLst>
          </p:nvPr>
        </p:nvGraphicFramePr>
        <p:xfrm>
          <a:off x="683568" y="1844824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70706"/>
              </p:ext>
            </p:extLst>
          </p:nvPr>
        </p:nvGraphicFramePr>
        <p:xfrm>
          <a:off x="242950" y="1376772"/>
          <a:ext cx="8640959" cy="464451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57142"/>
                <a:gridCol w="1935646"/>
                <a:gridCol w="1548171"/>
              </a:tblGrid>
              <a:tr h="10294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Нормативный акт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Требования по защите АС и информации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Применимо к КВО</a:t>
                      </a:r>
                      <a:endParaRPr lang="ru-RU" sz="2000" dirty="0"/>
                    </a:p>
                  </a:txBody>
                  <a:tcPr anchor="ctr"/>
                </a:tc>
              </a:tr>
              <a:tr h="78942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ФЗ №256-ФЗ «О безопасности объектов топливно-энергетического комплекса»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Частично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  <a:tr h="78942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ФЗ № 116-ФЗ «О промышленной безопасности опасных производственных объектов»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  <a:tr h="4573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ФЗ № 16 ФЗ «О транспортной безопасности»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  <a:tr h="789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ФЗ № 117 ФЗ «О гидротехнической безопасности»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  <a:tr h="789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ФЗ № 170 ФЗ «Об использовании атомной энергии»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Текущая ситуация с требованиями по информационной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30931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28952"/>
              </p:ext>
            </p:extLst>
          </p:nvPr>
        </p:nvGraphicFramePr>
        <p:xfrm>
          <a:off x="252264" y="1376772"/>
          <a:ext cx="8640215" cy="46484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47828"/>
                <a:gridCol w="1944216"/>
                <a:gridCol w="1548171"/>
              </a:tblGrid>
              <a:tr h="1013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Нормативный акт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Требования по защите АС и информации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Применимо к КВО</a:t>
                      </a:r>
                      <a:endParaRPr lang="ru-RU" sz="2000" dirty="0"/>
                    </a:p>
                  </a:txBody>
                  <a:tcPr anchor="ctr"/>
                </a:tc>
              </a:tr>
              <a:tr h="13170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Приказ ФСТЭК № 17 «Об утверждении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требований о защите информации, не составляющей государственную тайну, содержащуюся в государственных информационных системах»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</a:tr>
              <a:tr h="13170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Приказ ФСТЭК № 21 «Об утверждении состава и содержания организационных технических мер по обеспечению безопасности при их обработке в информационных системах персональных данных»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anchor="ctr"/>
                </a:tc>
              </a:tr>
              <a:tr h="7091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ФСТЭК «Общие требования по обеспечению безопасности КСИИ»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Текущая ситуация с требованиями по информационной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4204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5294342"/>
              </p:ext>
            </p:extLst>
          </p:nvPr>
        </p:nvGraphicFramePr>
        <p:xfrm>
          <a:off x="251520" y="1210283"/>
          <a:ext cx="81729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algn="l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Выполняемость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9436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13363</TotalTime>
  <Words>603</Words>
  <Application>Microsoft Office PowerPoint</Application>
  <PresentationFormat>Экран (4:3)</PresentationFormat>
  <Paragraphs>161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Некоторые вопросы нормативного обеспечения безопасности АСУТП КВО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программа (2014-2015 гг.)</vt:lpstr>
      <vt:lpstr>Проектная программа (2015-2016 гг.)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файл Группа компаний Информзащита</dc:title>
  <dc:creator>Bayteev Aleksey</dc:creator>
  <cp:lastModifiedBy>Kuznetsova</cp:lastModifiedBy>
  <cp:revision>164</cp:revision>
  <cp:lastPrinted>2013-01-15T08:31:28Z</cp:lastPrinted>
  <dcterms:created xsi:type="dcterms:W3CDTF">2012-12-19T12:16:38Z</dcterms:created>
  <dcterms:modified xsi:type="dcterms:W3CDTF">2014-02-10T13:08:32Z</dcterms:modified>
</cp:coreProperties>
</file>