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852" r:id="rId2"/>
    <p:sldMasterId id="2147483876" r:id="rId3"/>
  </p:sldMasterIdLst>
  <p:notesMasterIdLst>
    <p:notesMasterId r:id="rId21"/>
  </p:notesMasterIdLst>
  <p:handoutMasterIdLst>
    <p:handoutMasterId r:id="rId22"/>
  </p:handoutMasterIdLst>
  <p:sldIdLst>
    <p:sldId id="631" r:id="rId4"/>
    <p:sldId id="682" r:id="rId5"/>
    <p:sldId id="704" r:id="rId6"/>
    <p:sldId id="663" r:id="rId7"/>
    <p:sldId id="664" r:id="rId8"/>
    <p:sldId id="680" r:id="rId9"/>
    <p:sldId id="656" r:id="rId10"/>
    <p:sldId id="688" r:id="rId11"/>
    <p:sldId id="660" r:id="rId12"/>
    <p:sldId id="678" r:id="rId13"/>
    <p:sldId id="666" r:id="rId14"/>
    <p:sldId id="667" r:id="rId15"/>
    <p:sldId id="668" r:id="rId16"/>
    <p:sldId id="676" r:id="rId17"/>
    <p:sldId id="702" r:id="rId18"/>
    <p:sldId id="689" r:id="rId19"/>
    <p:sldId id="673" r:id="rId20"/>
  </p:sldIdLst>
  <p:sldSz cx="10688638" cy="7918450"/>
  <p:notesSz cx="7010400" cy="92360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 pitchFamily="34" charset="-128"/>
        <a:cs typeface="+mn-cs"/>
      </a:defRPr>
    </a:lvl1pPr>
    <a:lvl2pPr marL="538058" indent="-80947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 pitchFamily="34" charset="-128"/>
        <a:cs typeface="+mn-cs"/>
      </a:defRPr>
    </a:lvl2pPr>
    <a:lvl3pPr marL="1076116" indent="-161893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 pitchFamily="34" charset="-128"/>
        <a:cs typeface="+mn-cs"/>
      </a:defRPr>
    </a:lvl3pPr>
    <a:lvl4pPr marL="1615761" indent="-244427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 pitchFamily="34" charset="-128"/>
        <a:cs typeface="+mn-cs"/>
      </a:defRPr>
    </a:lvl4pPr>
    <a:lvl5pPr marL="2153819" indent="-325375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 pitchFamily="34" charset="-128"/>
        <a:cs typeface="+mn-cs"/>
      </a:defRPr>
    </a:lvl5pPr>
    <a:lvl6pPr marL="2285555" algn="l" defTabSz="914223" rtl="0" eaLnBrk="1" latinLnBrk="0" hangingPunct="1">
      <a:defRPr sz="3800" kern="1200">
        <a:solidFill>
          <a:srgbClr val="0D4587"/>
        </a:solidFill>
        <a:latin typeface="Arial" charset="0"/>
        <a:ea typeface="ＭＳ Ｐゴシック" pitchFamily="34" charset="-128"/>
        <a:cs typeface="+mn-cs"/>
      </a:defRPr>
    </a:lvl6pPr>
    <a:lvl7pPr marL="2742667" algn="l" defTabSz="914223" rtl="0" eaLnBrk="1" latinLnBrk="0" hangingPunct="1">
      <a:defRPr sz="3800" kern="1200">
        <a:solidFill>
          <a:srgbClr val="0D4587"/>
        </a:solidFill>
        <a:latin typeface="Arial" charset="0"/>
        <a:ea typeface="ＭＳ Ｐゴシック" pitchFamily="34" charset="-128"/>
        <a:cs typeface="+mn-cs"/>
      </a:defRPr>
    </a:lvl7pPr>
    <a:lvl8pPr marL="3199778" algn="l" defTabSz="914223" rtl="0" eaLnBrk="1" latinLnBrk="0" hangingPunct="1">
      <a:defRPr sz="3800" kern="1200">
        <a:solidFill>
          <a:srgbClr val="0D4587"/>
        </a:solidFill>
        <a:latin typeface="Arial" charset="0"/>
        <a:ea typeface="ＭＳ Ｐゴシック" pitchFamily="34" charset="-128"/>
        <a:cs typeface="+mn-cs"/>
      </a:defRPr>
    </a:lvl8pPr>
    <a:lvl9pPr marL="3656889" algn="l" defTabSz="914223" rtl="0" eaLnBrk="1" latinLnBrk="0" hangingPunct="1">
      <a:defRPr sz="3800" kern="1200">
        <a:solidFill>
          <a:srgbClr val="0D4587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FF3300"/>
    <a:srgbClr val="FFCC66"/>
    <a:srgbClr val="9966FF"/>
    <a:srgbClr val="CCFF99"/>
    <a:srgbClr val="99FF99"/>
    <a:srgbClr val="CCFFCC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65371" autoAdjust="0"/>
  </p:normalViewPr>
  <p:slideViewPr>
    <p:cSldViewPr snapToObjects="1">
      <p:cViewPr>
        <p:scale>
          <a:sx n="80" d="100"/>
          <a:sy n="80" d="100"/>
        </p:scale>
        <p:origin x="-2112" y="-72"/>
      </p:cViewPr>
      <p:guideLst>
        <p:guide orient="horz" pos="249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Длительность этапов атак (в процентах от расследованных инцидентов)</a:t>
            </a:r>
            <a:endParaRPr lang="ru-RU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8693798829081094"/>
          <c:y val="0.14779734069951825"/>
          <c:w val="0.61306201170918917"/>
          <c:h val="0.852202659300481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Время между обнаружением и началом реагирования</c:v>
                </c:pt>
                <c:pt idx="1">
                  <c:v>Время между началом атаки и ее обнаружением</c:v>
                </c:pt>
                <c:pt idx="2">
                  <c:v>Время между получением доступа и кражей информации</c:v>
                </c:pt>
                <c:pt idx="3">
                  <c:v>Время от начала атаки до получения доступа к информации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месяцы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Время между обнаружением и началом реагирования</c:v>
                </c:pt>
                <c:pt idx="1">
                  <c:v>Время между началом атаки и ее обнаружением</c:v>
                </c:pt>
                <c:pt idx="2">
                  <c:v>Время между получением доступа и кражей информации</c:v>
                </c:pt>
                <c:pt idx="3">
                  <c:v>Время от начала атаки до получения доступа к информации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0.22</c:v>
                </c:pt>
                <c:pt idx="1">
                  <c:v>0.62</c:v>
                </c:pt>
                <c:pt idx="2">
                  <c:v>0.18</c:v>
                </c:pt>
                <c:pt idx="3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недели</c:v>
                </c:pt>
              </c:strCache>
            </c:strRef>
          </c:tx>
          <c:spPr>
            <a:solidFill>
              <a:srgbClr val="FFFF00"/>
            </a:solidFill>
            <a:ln cap="flat">
              <a:solidFill>
                <a:schemeClr val="tx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Время между обнаружением и началом реагирования</c:v>
                </c:pt>
                <c:pt idx="1">
                  <c:v>Время между началом атаки и ее обнаружением</c:v>
                </c:pt>
                <c:pt idx="2">
                  <c:v>Время между получением доступа и кражей информации</c:v>
                </c:pt>
                <c:pt idx="3">
                  <c:v>Время от начала атаки до получения доступа к информации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0.12</c:v>
                </c:pt>
                <c:pt idx="2">
                  <c:v>0.1</c:v>
                </c:pt>
                <c:pt idx="3">
                  <c:v>0.02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дни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dirty="0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Время между обнаружением и началом реагирования</c:v>
                </c:pt>
                <c:pt idx="1">
                  <c:v>Время между началом атаки и ее обнаружением</c:v>
                </c:pt>
                <c:pt idx="2">
                  <c:v>Время между получением доступа и кражей информации</c:v>
                </c:pt>
                <c:pt idx="3">
                  <c:v>Время от начала атаки до получения доступа к информации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0.41</c:v>
                </c:pt>
                <c:pt idx="1">
                  <c:v>0.11</c:v>
                </c:pt>
                <c:pt idx="2">
                  <c:v>0.03</c:v>
                </c:pt>
                <c:pt idx="3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часы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Время между обнаружением и началом реагирования</c:v>
                </c:pt>
                <c:pt idx="1">
                  <c:v>Время между началом атаки и ее обнаружением</c:v>
                </c:pt>
                <c:pt idx="2">
                  <c:v>Время между получением доступа и кражей информации</c:v>
                </c:pt>
                <c:pt idx="3">
                  <c:v>Время от начала атаки до получения доступа к информации</c:v>
                </c:pt>
              </c:strCache>
            </c:strRef>
          </c:cat>
          <c:val>
            <c:numRef>
              <c:f>Лист1!$F$2:$F$5</c:f>
              <c:numCache>
                <c:formatCode>0%</c:formatCode>
                <c:ptCount val="4"/>
                <c:pt idx="0">
                  <c:v>0.18</c:v>
                </c:pt>
                <c:pt idx="1">
                  <c:v>0.09</c:v>
                </c:pt>
                <c:pt idx="2">
                  <c:v>0.36</c:v>
                </c:pt>
                <c:pt idx="3">
                  <c:v>0.6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минуты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Время между обнаружением и началом реагирования</c:v>
                </c:pt>
                <c:pt idx="1">
                  <c:v>Время между началом атаки и ее обнаружением</c:v>
                </c:pt>
                <c:pt idx="2">
                  <c:v>Время между получением доступа и кражей информации</c:v>
                </c:pt>
                <c:pt idx="3">
                  <c:v>Время от начала атаки до получения доступа к информации</c:v>
                </c:pt>
              </c:strCache>
            </c:strRef>
          </c:cat>
          <c:val>
            <c:numRef>
              <c:f>Лист1!$G$2:$G$5</c:f>
              <c:numCache>
                <c:formatCode>0%</c:formatCode>
                <c:ptCount val="4"/>
                <c:pt idx="0">
                  <c:v>0.02</c:v>
                </c:pt>
                <c:pt idx="1">
                  <c:v>0.01</c:v>
                </c:pt>
                <c:pt idx="2">
                  <c:v>0.18</c:v>
                </c:pt>
                <c:pt idx="3">
                  <c:v>0.13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секунды</c:v>
                </c:pt>
              </c:strCache>
            </c:strRef>
          </c:tx>
          <c:spPr>
            <a:solidFill>
              <a:srgbClr val="CCFF99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dirty="0"/>
                      <a:t>11%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Время между обнаружением и началом реагирования</c:v>
                </c:pt>
                <c:pt idx="1">
                  <c:v>Время между началом атаки и ее обнаружением</c:v>
                </c:pt>
                <c:pt idx="2">
                  <c:v>Время между получением доступа и кражей информации</c:v>
                </c:pt>
                <c:pt idx="3">
                  <c:v>Время от начала атаки до получения доступа к информации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 formatCode="0%">
                  <c:v>0.02</c:v>
                </c:pt>
                <c:pt idx="2" formatCode="0%">
                  <c:v>0.15</c:v>
                </c:pt>
                <c:pt idx="3" formatCode="0%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863936"/>
        <c:axId val="31865472"/>
      </c:barChart>
      <c:catAx>
        <c:axId val="31863936"/>
        <c:scaling>
          <c:orientation val="minMax"/>
        </c:scaling>
        <c:delete val="0"/>
        <c:axPos val="l"/>
        <c:majorTickMark val="none"/>
        <c:minorTickMark val="none"/>
        <c:tickLblPos val="nextTo"/>
        <c:crossAx val="31865472"/>
        <c:crosses val="autoZero"/>
        <c:auto val="1"/>
        <c:lblAlgn val="ctr"/>
        <c:lblOffset val="100"/>
        <c:noMultiLvlLbl val="0"/>
      </c:catAx>
      <c:valAx>
        <c:axId val="318654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18639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39850-679C-424C-BFCA-A7F0BAE4BA6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C46DA-2EFE-4F3E-974A-0F33B7F862E1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Анализ рисков</a:t>
          </a:r>
          <a:endParaRPr lang="ru-RU" dirty="0"/>
        </a:p>
      </dgm:t>
    </dgm:pt>
    <dgm:pt modelId="{2EA3AF34-A03F-456C-8418-921A8CE7C3C2}" type="parTrans" cxnId="{2A0056C5-3D88-4B27-84A9-CB2FE6F09405}">
      <dgm:prSet/>
      <dgm:spPr/>
      <dgm:t>
        <a:bodyPr/>
        <a:lstStyle/>
        <a:p>
          <a:endParaRPr lang="ru-RU"/>
        </a:p>
      </dgm:t>
    </dgm:pt>
    <dgm:pt modelId="{ECF352EC-7E98-4E3A-8EA4-FED5F2CB772D}" type="sibTrans" cxnId="{2A0056C5-3D88-4B27-84A9-CB2FE6F09405}">
      <dgm:prSet/>
      <dgm:spPr>
        <a:solidFill>
          <a:schemeClr val="accent3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343E9BF9-F769-4A52-B663-876C8D84153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Разработка процесса обработки событий безопасности</a:t>
          </a:r>
          <a:endParaRPr lang="ru-RU" dirty="0"/>
        </a:p>
      </dgm:t>
    </dgm:pt>
    <dgm:pt modelId="{73E1D7F8-7D2C-49DE-837A-E3CB3821A1DE}" type="parTrans" cxnId="{FB0644B7-90A1-4A13-961A-ACCF4F0A8C9E}">
      <dgm:prSet/>
      <dgm:spPr/>
      <dgm:t>
        <a:bodyPr/>
        <a:lstStyle/>
        <a:p>
          <a:endParaRPr lang="ru-RU"/>
        </a:p>
      </dgm:t>
    </dgm:pt>
    <dgm:pt modelId="{58BBCF28-F4BD-4593-B9E9-22F801606433}" type="sibTrans" cxnId="{FB0644B7-90A1-4A13-961A-ACCF4F0A8C9E}">
      <dgm:prSet/>
      <dgm:spPr>
        <a:solidFill>
          <a:schemeClr val="accent3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E5F4E039-7014-4278-A085-6C256E33C060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Разработка  процесса управления инцидентами</a:t>
          </a:r>
          <a:endParaRPr lang="ru-RU" dirty="0"/>
        </a:p>
      </dgm:t>
    </dgm:pt>
    <dgm:pt modelId="{CB56953D-3D30-4447-9C0D-07458C53C81C}" type="parTrans" cxnId="{8F6C1072-382C-4FD3-AD7A-BD508441DEFB}">
      <dgm:prSet/>
      <dgm:spPr/>
      <dgm:t>
        <a:bodyPr/>
        <a:lstStyle/>
        <a:p>
          <a:endParaRPr lang="ru-RU"/>
        </a:p>
      </dgm:t>
    </dgm:pt>
    <dgm:pt modelId="{F013DBF5-4843-4BF4-9326-4EE599C77D01}" type="sibTrans" cxnId="{8F6C1072-382C-4FD3-AD7A-BD508441DEFB}">
      <dgm:prSet/>
      <dgm:spPr>
        <a:solidFill>
          <a:schemeClr val="accent3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03B50738-7570-40E2-8062-CFFFEDE854DA}">
      <dgm:prSet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Обучение и поддержка</a:t>
          </a:r>
          <a:endParaRPr lang="ru-RU" dirty="0"/>
        </a:p>
      </dgm:t>
    </dgm:pt>
    <dgm:pt modelId="{8776A755-0312-451B-A497-5FA7F5FEC760}" type="parTrans" cxnId="{DAEE8A79-44E5-4365-A9B3-23FB12B12551}">
      <dgm:prSet/>
      <dgm:spPr/>
      <dgm:t>
        <a:bodyPr/>
        <a:lstStyle/>
        <a:p>
          <a:endParaRPr lang="ru-RU"/>
        </a:p>
      </dgm:t>
    </dgm:pt>
    <dgm:pt modelId="{10791E43-7C5B-4169-BAD8-DEF6D1F1DFD7}" type="sibTrans" cxnId="{DAEE8A79-44E5-4365-A9B3-23FB12B12551}">
      <dgm:prSet/>
      <dgm:spPr/>
      <dgm:t>
        <a:bodyPr/>
        <a:lstStyle/>
        <a:p>
          <a:endParaRPr lang="ru-RU"/>
        </a:p>
      </dgm:t>
    </dgm:pt>
    <dgm:pt modelId="{43E6E8BD-9DA6-4D56-9DC5-714B04828E8D}">
      <dgm:prSet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Автоматизация разработанных процессов</a:t>
          </a:r>
          <a:endParaRPr lang="ru-RU" dirty="0"/>
        </a:p>
      </dgm:t>
    </dgm:pt>
    <dgm:pt modelId="{1F44ADE5-E428-43D7-8F82-CD19BDCC84AB}" type="parTrans" cxnId="{5BE6C731-F3C5-4B34-BB50-4F3C427C82C3}">
      <dgm:prSet/>
      <dgm:spPr/>
      <dgm:t>
        <a:bodyPr/>
        <a:lstStyle/>
        <a:p>
          <a:endParaRPr lang="ru-RU"/>
        </a:p>
      </dgm:t>
    </dgm:pt>
    <dgm:pt modelId="{66C1C80E-85EB-46D2-BEB8-9DC02706AEC0}" type="sibTrans" cxnId="{5BE6C731-F3C5-4B34-BB50-4F3C427C82C3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8A72517E-9201-4910-BBBD-604C3FC45554}" type="pres">
      <dgm:prSet presAssocID="{2E339850-679C-424C-BFCA-A7F0BAE4BA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23181A-8F25-4199-9DAF-893408F2C52C}" type="pres">
      <dgm:prSet presAssocID="{03B50738-7570-40E2-8062-CFFFEDE854DA}" presName="boxAndChildren" presStyleCnt="0"/>
      <dgm:spPr/>
    </dgm:pt>
    <dgm:pt modelId="{FD2C949A-A5A7-4100-AAFD-CD1000592C84}" type="pres">
      <dgm:prSet presAssocID="{03B50738-7570-40E2-8062-CFFFEDE854DA}" presName="parentTextBox" presStyleLbl="node1" presStyleIdx="0" presStyleCnt="5"/>
      <dgm:spPr/>
      <dgm:t>
        <a:bodyPr/>
        <a:lstStyle/>
        <a:p>
          <a:endParaRPr lang="ru-RU"/>
        </a:p>
      </dgm:t>
    </dgm:pt>
    <dgm:pt modelId="{BF4EAECE-4EBE-4497-929A-D6DF9CF35C3F}" type="pres">
      <dgm:prSet presAssocID="{66C1C80E-85EB-46D2-BEB8-9DC02706AEC0}" presName="sp" presStyleCnt="0"/>
      <dgm:spPr/>
    </dgm:pt>
    <dgm:pt modelId="{828C0DD0-3643-4C69-8A48-6BFDFFF72795}" type="pres">
      <dgm:prSet presAssocID="{43E6E8BD-9DA6-4D56-9DC5-714B04828E8D}" presName="arrowAndChildren" presStyleCnt="0"/>
      <dgm:spPr/>
    </dgm:pt>
    <dgm:pt modelId="{B14EB46E-DEA6-41FF-B189-A23B5997E59B}" type="pres">
      <dgm:prSet presAssocID="{43E6E8BD-9DA6-4D56-9DC5-714B04828E8D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04B736D7-A63F-434F-8E86-381899747302}" type="pres">
      <dgm:prSet presAssocID="{F013DBF5-4843-4BF4-9326-4EE599C77D01}" presName="sp" presStyleCnt="0"/>
      <dgm:spPr/>
    </dgm:pt>
    <dgm:pt modelId="{B3FD3169-CD08-4300-BEE2-D4D65AAF95CD}" type="pres">
      <dgm:prSet presAssocID="{E5F4E039-7014-4278-A085-6C256E33C060}" presName="arrowAndChildren" presStyleCnt="0"/>
      <dgm:spPr/>
    </dgm:pt>
    <dgm:pt modelId="{EAD84497-3DD4-4607-BDAC-F59E6A601867}" type="pres">
      <dgm:prSet presAssocID="{E5F4E039-7014-4278-A085-6C256E33C060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B8ACC096-4619-4CDF-933A-5EBA229368AA}" type="pres">
      <dgm:prSet presAssocID="{58BBCF28-F4BD-4593-B9E9-22F801606433}" presName="sp" presStyleCnt="0"/>
      <dgm:spPr/>
    </dgm:pt>
    <dgm:pt modelId="{A0FCFA99-FB74-4869-AD2D-43495D7B76FF}" type="pres">
      <dgm:prSet presAssocID="{343E9BF9-F769-4A52-B663-876C8D841536}" presName="arrowAndChildren" presStyleCnt="0"/>
      <dgm:spPr/>
    </dgm:pt>
    <dgm:pt modelId="{4E9252F1-D889-427E-ABF5-C6485D271F59}" type="pres">
      <dgm:prSet presAssocID="{343E9BF9-F769-4A52-B663-876C8D841536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4F627B00-C1B6-4948-8BD3-FB49CE87A302}" type="pres">
      <dgm:prSet presAssocID="{ECF352EC-7E98-4E3A-8EA4-FED5F2CB772D}" presName="sp" presStyleCnt="0"/>
      <dgm:spPr/>
    </dgm:pt>
    <dgm:pt modelId="{7FA43E6E-119F-4E5E-B25F-171A1FC7B2AE}" type="pres">
      <dgm:prSet presAssocID="{6EFC46DA-2EFE-4F3E-974A-0F33B7F862E1}" presName="arrowAndChildren" presStyleCnt="0"/>
      <dgm:spPr/>
    </dgm:pt>
    <dgm:pt modelId="{5D2CF1BB-67DE-45ED-A138-25119F54C589}" type="pres">
      <dgm:prSet presAssocID="{6EFC46DA-2EFE-4F3E-974A-0F33B7F862E1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AEE8A79-44E5-4365-A9B3-23FB12B12551}" srcId="{2E339850-679C-424C-BFCA-A7F0BAE4BA6D}" destId="{03B50738-7570-40E2-8062-CFFFEDE854DA}" srcOrd="4" destOrd="0" parTransId="{8776A755-0312-451B-A497-5FA7F5FEC760}" sibTransId="{10791E43-7C5B-4169-BAD8-DEF6D1F1DFD7}"/>
    <dgm:cxn modelId="{5D5E7168-0D94-4BA0-B04E-790F4B8543C6}" type="presOf" srcId="{2E339850-679C-424C-BFCA-A7F0BAE4BA6D}" destId="{8A72517E-9201-4910-BBBD-604C3FC45554}" srcOrd="0" destOrd="0" presId="urn:microsoft.com/office/officeart/2005/8/layout/process4"/>
    <dgm:cxn modelId="{73D2A8F6-8E1E-47EF-B4B6-587D62F963C8}" type="presOf" srcId="{43E6E8BD-9DA6-4D56-9DC5-714B04828E8D}" destId="{B14EB46E-DEA6-41FF-B189-A23B5997E59B}" srcOrd="0" destOrd="0" presId="urn:microsoft.com/office/officeart/2005/8/layout/process4"/>
    <dgm:cxn modelId="{E8B6C8E4-0EC2-4301-9F87-9111FC0A5316}" type="presOf" srcId="{E5F4E039-7014-4278-A085-6C256E33C060}" destId="{EAD84497-3DD4-4607-BDAC-F59E6A601867}" srcOrd="0" destOrd="0" presId="urn:microsoft.com/office/officeart/2005/8/layout/process4"/>
    <dgm:cxn modelId="{2A0056C5-3D88-4B27-84A9-CB2FE6F09405}" srcId="{2E339850-679C-424C-BFCA-A7F0BAE4BA6D}" destId="{6EFC46DA-2EFE-4F3E-974A-0F33B7F862E1}" srcOrd="0" destOrd="0" parTransId="{2EA3AF34-A03F-456C-8418-921A8CE7C3C2}" sibTransId="{ECF352EC-7E98-4E3A-8EA4-FED5F2CB772D}"/>
    <dgm:cxn modelId="{7C5EF60E-105B-4C4B-82CB-CB415B342489}" type="presOf" srcId="{6EFC46DA-2EFE-4F3E-974A-0F33B7F862E1}" destId="{5D2CF1BB-67DE-45ED-A138-25119F54C589}" srcOrd="0" destOrd="0" presId="urn:microsoft.com/office/officeart/2005/8/layout/process4"/>
    <dgm:cxn modelId="{8F6C1072-382C-4FD3-AD7A-BD508441DEFB}" srcId="{2E339850-679C-424C-BFCA-A7F0BAE4BA6D}" destId="{E5F4E039-7014-4278-A085-6C256E33C060}" srcOrd="2" destOrd="0" parTransId="{CB56953D-3D30-4447-9C0D-07458C53C81C}" sibTransId="{F013DBF5-4843-4BF4-9326-4EE599C77D01}"/>
    <dgm:cxn modelId="{FB0644B7-90A1-4A13-961A-ACCF4F0A8C9E}" srcId="{2E339850-679C-424C-BFCA-A7F0BAE4BA6D}" destId="{343E9BF9-F769-4A52-B663-876C8D841536}" srcOrd="1" destOrd="0" parTransId="{73E1D7F8-7D2C-49DE-837A-E3CB3821A1DE}" sibTransId="{58BBCF28-F4BD-4593-B9E9-22F801606433}"/>
    <dgm:cxn modelId="{E9F28AE3-D868-4191-8E3C-6060323DFA5E}" type="presOf" srcId="{03B50738-7570-40E2-8062-CFFFEDE854DA}" destId="{FD2C949A-A5A7-4100-AAFD-CD1000592C84}" srcOrd="0" destOrd="0" presId="urn:microsoft.com/office/officeart/2005/8/layout/process4"/>
    <dgm:cxn modelId="{DC78BFD1-172F-4F6C-BF65-EF2852A6E3CA}" type="presOf" srcId="{343E9BF9-F769-4A52-B663-876C8D841536}" destId="{4E9252F1-D889-427E-ABF5-C6485D271F59}" srcOrd="0" destOrd="0" presId="urn:microsoft.com/office/officeart/2005/8/layout/process4"/>
    <dgm:cxn modelId="{5BE6C731-F3C5-4B34-BB50-4F3C427C82C3}" srcId="{2E339850-679C-424C-BFCA-A7F0BAE4BA6D}" destId="{43E6E8BD-9DA6-4D56-9DC5-714B04828E8D}" srcOrd="3" destOrd="0" parTransId="{1F44ADE5-E428-43D7-8F82-CD19BDCC84AB}" sibTransId="{66C1C80E-85EB-46D2-BEB8-9DC02706AEC0}"/>
    <dgm:cxn modelId="{E13DA725-E423-4051-AF75-68FC618D42AE}" type="presParOf" srcId="{8A72517E-9201-4910-BBBD-604C3FC45554}" destId="{F723181A-8F25-4199-9DAF-893408F2C52C}" srcOrd="0" destOrd="0" presId="urn:microsoft.com/office/officeart/2005/8/layout/process4"/>
    <dgm:cxn modelId="{01234351-E5D6-43AB-8979-D8B3E4737F58}" type="presParOf" srcId="{F723181A-8F25-4199-9DAF-893408F2C52C}" destId="{FD2C949A-A5A7-4100-AAFD-CD1000592C84}" srcOrd="0" destOrd="0" presId="urn:microsoft.com/office/officeart/2005/8/layout/process4"/>
    <dgm:cxn modelId="{19645949-9D1C-42AD-BF73-6E702878E59A}" type="presParOf" srcId="{8A72517E-9201-4910-BBBD-604C3FC45554}" destId="{BF4EAECE-4EBE-4497-929A-D6DF9CF35C3F}" srcOrd="1" destOrd="0" presId="urn:microsoft.com/office/officeart/2005/8/layout/process4"/>
    <dgm:cxn modelId="{79A692AF-9503-49CD-A3CF-EAA5B8480413}" type="presParOf" srcId="{8A72517E-9201-4910-BBBD-604C3FC45554}" destId="{828C0DD0-3643-4C69-8A48-6BFDFFF72795}" srcOrd="2" destOrd="0" presId="urn:microsoft.com/office/officeart/2005/8/layout/process4"/>
    <dgm:cxn modelId="{9010BC09-DBC0-4AC4-88C9-68C4B380A7C0}" type="presParOf" srcId="{828C0DD0-3643-4C69-8A48-6BFDFFF72795}" destId="{B14EB46E-DEA6-41FF-B189-A23B5997E59B}" srcOrd="0" destOrd="0" presId="urn:microsoft.com/office/officeart/2005/8/layout/process4"/>
    <dgm:cxn modelId="{C5DA0B0A-43F1-4108-8C89-EA79DC981462}" type="presParOf" srcId="{8A72517E-9201-4910-BBBD-604C3FC45554}" destId="{04B736D7-A63F-434F-8E86-381899747302}" srcOrd="3" destOrd="0" presId="urn:microsoft.com/office/officeart/2005/8/layout/process4"/>
    <dgm:cxn modelId="{8C2BC2A5-7851-48B7-B35B-6F1A822F833F}" type="presParOf" srcId="{8A72517E-9201-4910-BBBD-604C3FC45554}" destId="{B3FD3169-CD08-4300-BEE2-D4D65AAF95CD}" srcOrd="4" destOrd="0" presId="urn:microsoft.com/office/officeart/2005/8/layout/process4"/>
    <dgm:cxn modelId="{763157F6-22B2-4BB7-BFD6-67E899FBBC40}" type="presParOf" srcId="{B3FD3169-CD08-4300-BEE2-D4D65AAF95CD}" destId="{EAD84497-3DD4-4607-BDAC-F59E6A601867}" srcOrd="0" destOrd="0" presId="urn:microsoft.com/office/officeart/2005/8/layout/process4"/>
    <dgm:cxn modelId="{10426EFE-A9A1-4A09-90A7-645C4DDC7CD3}" type="presParOf" srcId="{8A72517E-9201-4910-BBBD-604C3FC45554}" destId="{B8ACC096-4619-4CDF-933A-5EBA229368AA}" srcOrd="5" destOrd="0" presId="urn:microsoft.com/office/officeart/2005/8/layout/process4"/>
    <dgm:cxn modelId="{6866CFE9-6727-4407-92D6-0A73C6CF8D42}" type="presParOf" srcId="{8A72517E-9201-4910-BBBD-604C3FC45554}" destId="{A0FCFA99-FB74-4869-AD2D-43495D7B76FF}" srcOrd="6" destOrd="0" presId="urn:microsoft.com/office/officeart/2005/8/layout/process4"/>
    <dgm:cxn modelId="{067B671F-CB5B-474F-8BC5-9BAA8F85733B}" type="presParOf" srcId="{A0FCFA99-FB74-4869-AD2D-43495D7B76FF}" destId="{4E9252F1-D889-427E-ABF5-C6485D271F59}" srcOrd="0" destOrd="0" presId="urn:microsoft.com/office/officeart/2005/8/layout/process4"/>
    <dgm:cxn modelId="{A9E0C7A1-2186-4519-9012-8DC506BF1EAB}" type="presParOf" srcId="{8A72517E-9201-4910-BBBD-604C3FC45554}" destId="{4F627B00-C1B6-4948-8BD3-FB49CE87A302}" srcOrd="7" destOrd="0" presId="urn:microsoft.com/office/officeart/2005/8/layout/process4"/>
    <dgm:cxn modelId="{9215B5B4-BF41-45BA-92E5-AA2374DB590E}" type="presParOf" srcId="{8A72517E-9201-4910-BBBD-604C3FC45554}" destId="{7FA43E6E-119F-4E5E-B25F-171A1FC7B2AE}" srcOrd="8" destOrd="0" presId="urn:microsoft.com/office/officeart/2005/8/layout/process4"/>
    <dgm:cxn modelId="{57F86E1F-16A6-4B4E-9CAE-C9464BCFC6E0}" type="presParOf" srcId="{7FA43E6E-119F-4E5E-B25F-171A1FC7B2AE}" destId="{5D2CF1BB-67DE-45ED-A138-25119F54C5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C949A-A5A7-4100-AAFD-CD1000592C84}">
      <dsp:nvSpPr>
        <dsp:cNvPr id="0" name=""/>
        <dsp:cNvSpPr/>
      </dsp:nvSpPr>
      <dsp:spPr>
        <a:xfrm>
          <a:off x="0" y="4699070"/>
          <a:ext cx="9848107" cy="77092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Обучение и поддержка</a:t>
          </a:r>
          <a:endParaRPr lang="ru-RU" sz="2800" kern="1200" dirty="0"/>
        </a:p>
      </dsp:txBody>
      <dsp:txXfrm>
        <a:off x="0" y="4699070"/>
        <a:ext cx="9848107" cy="770921"/>
      </dsp:txXfrm>
    </dsp:sp>
    <dsp:sp modelId="{B14EB46E-DEA6-41FF-B189-A23B5997E59B}">
      <dsp:nvSpPr>
        <dsp:cNvPr id="0" name=""/>
        <dsp:cNvSpPr/>
      </dsp:nvSpPr>
      <dsp:spPr>
        <a:xfrm rot="10800000">
          <a:off x="0" y="3524956"/>
          <a:ext cx="9848107" cy="1185677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Автоматизация разработанных процессов</a:t>
          </a:r>
          <a:endParaRPr lang="ru-RU" sz="2800" kern="1200" dirty="0"/>
        </a:p>
      </dsp:txBody>
      <dsp:txXfrm rot="10800000">
        <a:off x="0" y="3524956"/>
        <a:ext cx="9848107" cy="770417"/>
      </dsp:txXfrm>
    </dsp:sp>
    <dsp:sp modelId="{EAD84497-3DD4-4607-BDAC-F59E6A601867}">
      <dsp:nvSpPr>
        <dsp:cNvPr id="0" name=""/>
        <dsp:cNvSpPr/>
      </dsp:nvSpPr>
      <dsp:spPr>
        <a:xfrm rot="10800000">
          <a:off x="0" y="2350843"/>
          <a:ext cx="9848107" cy="1185677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Разработка  процесса управления инцидентами</a:t>
          </a:r>
          <a:endParaRPr lang="ru-RU" sz="2800" kern="1200" dirty="0"/>
        </a:p>
      </dsp:txBody>
      <dsp:txXfrm rot="10800000">
        <a:off x="0" y="2350843"/>
        <a:ext cx="9848107" cy="770417"/>
      </dsp:txXfrm>
    </dsp:sp>
    <dsp:sp modelId="{4E9252F1-D889-427E-ABF5-C6485D271F59}">
      <dsp:nvSpPr>
        <dsp:cNvPr id="0" name=""/>
        <dsp:cNvSpPr/>
      </dsp:nvSpPr>
      <dsp:spPr>
        <a:xfrm rot="10800000">
          <a:off x="0" y="1176729"/>
          <a:ext cx="9848107" cy="1185677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Разработка процесса обработки событий безопасности</a:t>
          </a:r>
          <a:endParaRPr lang="ru-RU" sz="2800" kern="1200" dirty="0"/>
        </a:p>
      </dsp:txBody>
      <dsp:txXfrm rot="10800000">
        <a:off x="0" y="1176729"/>
        <a:ext cx="9848107" cy="770417"/>
      </dsp:txXfrm>
    </dsp:sp>
    <dsp:sp modelId="{5D2CF1BB-67DE-45ED-A138-25119F54C589}">
      <dsp:nvSpPr>
        <dsp:cNvPr id="0" name=""/>
        <dsp:cNvSpPr/>
      </dsp:nvSpPr>
      <dsp:spPr>
        <a:xfrm rot="10800000">
          <a:off x="0" y="2616"/>
          <a:ext cx="9848107" cy="1185677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Анализ рисков</a:t>
          </a:r>
          <a:endParaRPr lang="ru-RU" sz="2800" kern="1200" dirty="0"/>
        </a:p>
      </dsp:txBody>
      <dsp:txXfrm rot="10800000">
        <a:off x="0" y="2616"/>
        <a:ext cx="9848107" cy="770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B1E865-84C3-4500-957B-D7EC71D95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4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solidFill>
                  <a:schemeClr val="tx1"/>
                </a:solidFill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7518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solidFill>
                  <a:schemeClr val="tx1"/>
                </a:solidFill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DAEB15-1641-49F1-B5BC-4D05D1245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53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38" charset="-128"/>
        <a:cs typeface="ＭＳ Ｐゴシック" pitchFamily="38" charset="-128"/>
      </a:defRPr>
    </a:lvl1pPr>
    <a:lvl2pPr marL="53805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2pPr>
    <a:lvl3pPr marL="107611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3pPr>
    <a:lvl4pPr marL="161576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4pPr>
    <a:lvl5pPr marL="215381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5pPr>
    <a:lvl6pPr marL="2694213" algn="l" defTabSz="5388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33056" algn="l" defTabSz="5388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71899" algn="l" defTabSz="5388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10742" algn="l" defTabSz="5388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692150"/>
            <a:ext cx="4675188" cy="3463925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4C12A-8229-454A-B075-7328CCB17CD7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692150"/>
            <a:ext cx="4675188" cy="3463925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1E2EE-0F5D-4BF3-AA1B-49AB83362531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692150"/>
            <a:ext cx="4675188" cy="3463925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07071-BE2A-46F2-98E4-C9BB058ACD6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692150"/>
            <a:ext cx="4675188" cy="3463925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15C1A-C048-49F4-B363-2E3F4282F484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07BF8-F871-425B-A4AB-A22E98810A2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692150"/>
            <a:ext cx="4675188" cy="346392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0FFA2-7998-4ABC-9203-0806EB2C31A3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E85CC-54BB-44CD-B9FD-018173325187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75188" cy="3463925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459854"/>
            <a:ext cx="9085342" cy="16973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7" y="4487122"/>
            <a:ext cx="7482047" cy="20236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4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2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88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20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5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1FED-8C9D-4264-9D4F-418056FF8D42}" type="datetime1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245A-EAB8-403D-8700-19CD01345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19AB-C287-4BA8-BED3-1B0F625D70C6}" type="datetime1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9955-2734-4990-B021-4D8D64DEB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17107"/>
            <a:ext cx="2404944" cy="67563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3" y="317107"/>
            <a:ext cx="7036687" cy="6756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0985-9884-4605-A65B-4F0489999B48}" type="datetime1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67D2-BFFE-4AEF-8CF2-534FDC898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459854"/>
            <a:ext cx="9085342" cy="16973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7" y="4487122"/>
            <a:ext cx="7482047" cy="20236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4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2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88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20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5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1FED-8C9D-4264-9D4F-418056FF8D42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245A-EAB8-403D-8700-19CD01345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2E83-D4A0-4F8B-B56A-908F8FC47306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871A-2167-4E11-8B66-49FBD31BA3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33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5088339"/>
            <a:ext cx="9085342" cy="157269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356179"/>
            <a:ext cx="9085342" cy="173216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14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29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9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259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57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888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20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518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24FC-14DF-4A98-84D8-DB5D224F9B52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33D7-DB4F-4389-8ECC-4FB4C7B145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29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847640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847640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D9CD-CCDA-44C3-9880-42F8F63DD088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5D94-6464-4915-AFB2-BE79945485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5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72487"/>
            <a:ext cx="4722671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483" indent="0">
              <a:buNone/>
              <a:defRPr sz="2300" b="1"/>
            </a:lvl2pPr>
            <a:lvl3pPr marL="1062966" indent="0">
              <a:buNone/>
              <a:defRPr sz="2100" b="1"/>
            </a:lvl3pPr>
            <a:lvl4pPr marL="1594449" indent="0">
              <a:buNone/>
              <a:defRPr sz="1900" b="1"/>
            </a:lvl4pPr>
            <a:lvl5pPr marL="2125933" indent="0">
              <a:buNone/>
              <a:defRPr sz="1900" b="1"/>
            </a:lvl5pPr>
            <a:lvl6pPr marL="2657416" indent="0">
              <a:buNone/>
              <a:defRPr sz="1900" b="1"/>
            </a:lvl6pPr>
            <a:lvl7pPr marL="3188899" indent="0">
              <a:buNone/>
              <a:defRPr sz="1900" b="1"/>
            </a:lvl7pPr>
            <a:lvl8pPr marL="3720382" indent="0">
              <a:buNone/>
              <a:defRPr sz="1900" b="1"/>
            </a:lvl8pPr>
            <a:lvl9pPr marL="42518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511175"/>
            <a:ext cx="4722671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772487"/>
            <a:ext cx="4724526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483" indent="0">
              <a:buNone/>
              <a:defRPr sz="2300" b="1"/>
            </a:lvl2pPr>
            <a:lvl3pPr marL="1062966" indent="0">
              <a:buNone/>
              <a:defRPr sz="2100" b="1"/>
            </a:lvl3pPr>
            <a:lvl4pPr marL="1594449" indent="0">
              <a:buNone/>
              <a:defRPr sz="1900" b="1"/>
            </a:lvl4pPr>
            <a:lvl5pPr marL="2125933" indent="0">
              <a:buNone/>
              <a:defRPr sz="1900" b="1"/>
            </a:lvl5pPr>
            <a:lvl6pPr marL="2657416" indent="0">
              <a:buNone/>
              <a:defRPr sz="1900" b="1"/>
            </a:lvl6pPr>
            <a:lvl7pPr marL="3188899" indent="0">
              <a:buNone/>
              <a:defRPr sz="1900" b="1"/>
            </a:lvl7pPr>
            <a:lvl8pPr marL="3720382" indent="0">
              <a:buNone/>
              <a:defRPr sz="1900" b="1"/>
            </a:lvl8pPr>
            <a:lvl9pPr marL="42518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511175"/>
            <a:ext cx="4724526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E726-A7CA-4DB5-AAD2-E9CB961380A5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C969-D1A6-42AC-A04C-C407BCB4B3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6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C241-DFE7-4029-80CA-C9705D4791FD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0A33-4B6A-49F8-813E-B146FFA36B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75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2E92-725D-4088-B0FB-D0E60D8C4DC4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B837-CBE1-4482-B767-49693ADB81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54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15273"/>
            <a:ext cx="3516488" cy="13417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15272"/>
            <a:ext cx="5975246" cy="675817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657011"/>
            <a:ext cx="3516488" cy="5416440"/>
          </a:xfrm>
        </p:spPr>
        <p:txBody>
          <a:bodyPr/>
          <a:lstStyle>
            <a:lvl1pPr marL="0" indent="0">
              <a:buNone/>
              <a:defRPr sz="1600"/>
            </a:lvl1pPr>
            <a:lvl2pPr marL="531483" indent="0">
              <a:buNone/>
              <a:defRPr sz="1400"/>
            </a:lvl2pPr>
            <a:lvl3pPr marL="1062966" indent="0">
              <a:buNone/>
              <a:defRPr sz="1200"/>
            </a:lvl3pPr>
            <a:lvl4pPr marL="1594449" indent="0">
              <a:buNone/>
              <a:defRPr sz="1000"/>
            </a:lvl4pPr>
            <a:lvl5pPr marL="2125933" indent="0">
              <a:buNone/>
              <a:defRPr sz="1000"/>
            </a:lvl5pPr>
            <a:lvl6pPr marL="2657416" indent="0">
              <a:buNone/>
              <a:defRPr sz="1000"/>
            </a:lvl6pPr>
            <a:lvl7pPr marL="3188899" indent="0">
              <a:buNone/>
              <a:defRPr sz="1000"/>
            </a:lvl7pPr>
            <a:lvl8pPr marL="3720382" indent="0">
              <a:buNone/>
              <a:defRPr sz="1000"/>
            </a:lvl8pPr>
            <a:lvl9pPr marL="425186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57A4-8512-4F9F-BD23-96FE24B1B252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6FD8-8052-4CEE-9E56-9DB00FBD97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9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2E83-D4A0-4F8B-B56A-908F8FC47306}" type="datetime1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871A-2167-4E11-8B66-49FBD31BA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542915"/>
            <a:ext cx="6413183" cy="6543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707528"/>
            <a:ext cx="6413183" cy="475107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31483" indent="0">
              <a:buNone/>
              <a:defRPr sz="3300"/>
            </a:lvl2pPr>
            <a:lvl3pPr marL="1062966" indent="0">
              <a:buNone/>
              <a:defRPr sz="2800"/>
            </a:lvl3pPr>
            <a:lvl4pPr marL="1594449" indent="0">
              <a:buNone/>
              <a:defRPr sz="2300"/>
            </a:lvl4pPr>
            <a:lvl5pPr marL="2125933" indent="0">
              <a:buNone/>
              <a:defRPr sz="2300"/>
            </a:lvl5pPr>
            <a:lvl6pPr marL="2657416" indent="0">
              <a:buNone/>
              <a:defRPr sz="2300"/>
            </a:lvl6pPr>
            <a:lvl7pPr marL="3188899" indent="0">
              <a:buNone/>
              <a:defRPr sz="2300"/>
            </a:lvl7pPr>
            <a:lvl8pPr marL="3720382" indent="0">
              <a:buNone/>
              <a:defRPr sz="2300"/>
            </a:lvl8pPr>
            <a:lvl9pPr marL="4251866" indent="0">
              <a:buNone/>
              <a:defRPr sz="23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6197287"/>
            <a:ext cx="6413183" cy="929318"/>
          </a:xfrm>
        </p:spPr>
        <p:txBody>
          <a:bodyPr/>
          <a:lstStyle>
            <a:lvl1pPr marL="0" indent="0">
              <a:buNone/>
              <a:defRPr sz="1600"/>
            </a:lvl1pPr>
            <a:lvl2pPr marL="531483" indent="0">
              <a:buNone/>
              <a:defRPr sz="1400"/>
            </a:lvl2pPr>
            <a:lvl3pPr marL="1062966" indent="0">
              <a:buNone/>
              <a:defRPr sz="1200"/>
            </a:lvl3pPr>
            <a:lvl4pPr marL="1594449" indent="0">
              <a:buNone/>
              <a:defRPr sz="1000"/>
            </a:lvl4pPr>
            <a:lvl5pPr marL="2125933" indent="0">
              <a:buNone/>
              <a:defRPr sz="1000"/>
            </a:lvl5pPr>
            <a:lvl6pPr marL="2657416" indent="0">
              <a:buNone/>
              <a:defRPr sz="1000"/>
            </a:lvl6pPr>
            <a:lvl7pPr marL="3188899" indent="0">
              <a:buNone/>
              <a:defRPr sz="1000"/>
            </a:lvl7pPr>
            <a:lvl8pPr marL="3720382" indent="0">
              <a:buNone/>
              <a:defRPr sz="1000"/>
            </a:lvl8pPr>
            <a:lvl9pPr marL="425186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2350-C7BD-4AD5-9382-27429EB1D17F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ECCE-3A9F-44CD-9197-27F36BF7AF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13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19AB-C287-4BA8-BED3-1B0F625D70C6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9955-2734-4990-B021-4D8D64DEB4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0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17107"/>
            <a:ext cx="2404944" cy="67563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3" y="317107"/>
            <a:ext cx="7036687" cy="6756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0985-9884-4605-A65B-4F0489999B48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67D2-BFFE-4AEF-8CF2-534FDC8980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55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459853"/>
            <a:ext cx="9085342" cy="16973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487122"/>
            <a:ext cx="7482047" cy="20236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2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5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8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2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52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1FED-8C9D-4264-9D4F-418056FF8D42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245A-EAB8-403D-8700-19CD01345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2E83-D4A0-4F8B-B56A-908F8FC47306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871A-2167-4E11-8B66-49FBD31BA3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5088338"/>
            <a:ext cx="9085342" cy="157269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356178"/>
            <a:ext cx="9085342" cy="173216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24FC-14DF-4A98-84D8-DB5D224F9B52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33D7-DB4F-4389-8ECC-4FB4C7B145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D9CD-CCDA-44C3-9880-42F8F63DD088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5D94-6464-4915-AFB2-BE79945485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72487"/>
            <a:ext cx="4722671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511175"/>
            <a:ext cx="4722671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772487"/>
            <a:ext cx="4724526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511175"/>
            <a:ext cx="4724526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E726-A7CA-4DB5-AAD2-E9CB961380A5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C969-D1A6-42AC-A04C-C407BCB4B3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C241-DFE7-4029-80CA-C9705D4791FD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0A33-4B6A-49F8-813E-B146FFA36B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2E92-725D-4088-B0FB-D0E60D8C4DC4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B837-CBE1-4482-B767-49693ADB81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5088339"/>
            <a:ext cx="9085342" cy="157269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356179"/>
            <a:ext cx="9085342" cy="173216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14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29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9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259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57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888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20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518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24FC-14DF-4A98-84D8-DB5D224F9B52}" type="datetime1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33D7-DB4F-4389-8ECC-4FB4C7B14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15272"/>
            <a:ext cx="3516488" cy="13417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15272"/>
            <a:ext cx="5975246" cy="675817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657010"/>
            <a:ext cx="3516488" cy="5416440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57A4-8512-4F9F-BD23-96FE24B1B252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6FD8-8052-4CEE-9E56-9DB00FBD97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542915"/>
            <a:ext cx="6413183" cy="6543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707528"/>
            <a:ext cx="6413183" cy="475107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31586" indent="0">
              <a:buNone/>
              <a:defRPr sz="3300"/>
            </a:lvl2pPr>
            <a:lvl3pPr marL="1063173" indent="0">
              <a:buNone/>
              <a:defRPr sz="2800"/>
            </a:lvl3pPr>
            <a:lvl4pPr marL="1594759" indent="0">
              <a:buNone/>
              <a:defRPr sz="2300"/>
            </a:lvl4pPr>
            <a:lvl5pPr marL="2126346" indent="0">
              <a:buNone/>
              <a:defRPr sz="2300"/>
            </a:lvl5pPr>
            <a:lvl6pPr marL="2657932" indent="0">
              <a:buNone/>
              <a:defRPr sz="2300"/>
            </a:lvl6pPr>
            <a:lvl7pPr marL="3189519" indent="0">
              <a:buNone/>
              <a:defRPr sz="2300"/>
            </a:lvl7pPr>
            <a:lvl8pPr marL="3721105" indent="0">
              <a:buNone/>
              <a:defRPr sz="2300"/>
            </a:lvl8pPr>
            <a:lvl9pPr marL="4252692" indent="0">
              <a:buNone/>
              <a:defRPr sz="23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6197287"/>
            <a:ext cx="6413183" cy="929318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2350-C7BD-4AD5-9382-27429EB1D17F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ECCE-3A9F-44CD-9197-27F36BF7AF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19AB-C287-4BA8-BED3-1B0F625D70C6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9955-2734-4990-B021-4D8D64DEB4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17106"/>
            <a:ext cx="2404944" cy="67563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17106"/>
            <a:ext cx="7036687" cy="6756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0985-9884-4605-A65B-4F0489999B48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67D2-BFFE-4AEF-8CF2-534FDC8980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847640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847640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D9CD-CCDA-44C3-9880-42F8F63DD088}" type="datetime1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5D94-6464-4915-AFB2-BE7994548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72487"/>
            <a:ext cx="4722671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483" indent="0">
              <a:buNone/>
              <a:defRPr sz="2300" b="1"/>
            </a:lvl2pPr>
            <a:lvl3pPr marL="1062966" indent="0">
              <a:buNone/>
              <a:defRPr sz="2100" b="1"/>
            </a:lvl3pPr>
            <a:lvl4pPr marL="1594449" indent="0">
              <a:buNone/>
              <a:defRPr sz="1900" b="1"/>
            </a:lvl4pPr>
            <a:lvl5pPr marL="2125933" indent="0">
              <a:buNone/>
              <a:defRPr sz="1900" b="1"/>
            </a:lvl5pPr>
            <a:lvl6pPr marL="2657416" indent="0">
              <a:buNone/>
              <a:defRPr sz="1900" b="1"/>
            </a:lvl6pPr>
            <a:lvl7pPr marL="3188899" indent="0">
              <a:buNone/>
              <a:defRPr sz="1900" b="1"/>
            </a:lvl7pPr>
            <a:lvl8pPr marL="3720382" indent="0">
              <a:buNone/>
              <a:defRPr sz="1900" b="1"/>
            </a:lvl8pPr>
            <a:lvl9pPr marL="42518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511175"/>
            <a:ext cx="4722671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772487"/>
            <a:ext cx="4724526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483" indent="0">
              <a:buNone/>
              <a:defRPr sz="2300" b="1"/>
            </a:lvl2pPr>
            <a:lvl3pPr marL="1062966" indent="0">
              <a:buNone/>
              <a:defRPr sz="2100" b="1"/>
            </a:lvl3pPr>
            <a:lvl4pPr marL="1594449" indent="0">
              <a:buNone/>
              <a:defRPr sz="1900" b="1"/>
            </a:lvl4pPr>
            <a:lvl5pPr marL="2125933" indent="0">
              <a:buNone/>
              <a:defRPr sz="1900" b="1"/>
            </a:lvl5pPr>
            <a:lvl6pPr marL="2657416" indent="0">
              <a:buNone/>
              <a:defRPr sz="1900" b="1"/>
            </a:lvl6pPr>
            <a:lvl7pPr marL="3188899" indent="0">
              <a:buNone/>
              <a:defRPr sz="1900" b="1"/>
            </a:lvl7pPr>
            <a:lvl8pPr marL="3720382" indent="0">
              <a:buNone/>
              <a:defRPr sz="1900" b="1"/>
            </a:lvl8pPr>
            <a:lvl9pPr marL="42518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511175"/>
            <a:ext cx="4724526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E726-A7CA-4DB5-AAD2-E9CB961380A5}" type="datetime1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C969-D1A6-42AC-A04C-C407BCB4B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C241-DFE7-4029-80CA-C9705D4791FD}" type="datetime1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0A33-4B6A-49F8-813E-B146FFA36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2E92-725D-4088-B0FB-D0E60D8C4DC4}" type="datetime1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B837-CBE1-4482-B767-49693ADB8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15273"/>
            <a:ext cx="3516488" cy="13417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15272"/>
            <a:ext cx="5975246" cy="675817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657011"/>
            <a:ext cx="3516488" cy="5416440"/>
          </a:xfrm>
        </p:spPr>
        <p:txBody>
          <a:bodyPr/>
          <a:lstStyle>
            <a:lvl1pPr marL="0" indent="0">
              <a:buNone/>
              <a:defRPr sz="1600"/>
            </a:lvl1pPr>
            <a:lvl2pPr marL="531483" indent="0">
              <a:buNone/>
              <a:defRPr sz="1400"/>
            </a:lvl2pPr>
            <a:lvl3pPr marL="1062966" indent="0">
              <a:buNone/>
              <a:defRPr sz="1200"/>
            </a:lvl3pPr>
            <a:lvl4pPr marL="1594449" indent="0">
              <a:buNone/>
              <a:defRPr sz="1000"/>
            </a:lvl4pPr>
            <a:lvl5pPr marL="2125933" indent="0">
              <a:buNone/>
              <a:defRPr sz="1000"/>
            </a:lvl5pPr>
            <a:lvl6pPr marL="2657416" indent="0">
              <a:buNone/>
              <a:defRPr sz="1000"/>
            </a:lvl6pPr>
            <a:lvl7pPr marL="3188899" indent="0">
              <a:buNone/>
              <a:defRPr sz="1000"/>
            </a:lvl7pPr>
            <a:lvl8pPr marL="3720382" indent="0">
              <a:buNone/>
              <a:defRPr sz="1000"/>
            </a:lvl8pPr>
            <a:lvl9pPr marL="425186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57A4-8512-4F9F-BD23-96FE24B1B252}" type="datetime1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6FD8-8052-4CEE-9E56-9DB00FBD9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542915"/>
            <a:ext cx="6413183" cy="6543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707528"/>
            <a:ext cx="6413183" cy="475107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31483" indent="0">
              <a:buNone/>
              <a:defRPr sz="3300"/>
            </a:lvl2pPr>
            <a:lvl3pPr marL="1062966" indent="0">
              <a:buNone/>
              <a:defRPr sz="2800"/>
            </a:lvl3pPr>
            <a:lvl4pPr marL="1594449" indent="0">
              <a:buNone/>
              <a:defRPr sz="2300"/>
            </a:lvl4pPr>
            <a:lvl5pPr marL="2125933" indent="0">
              <a:buNone/>
              <a:defRPr sz="2300"/>
            </a:lvl5pPr>
            <a:lvl6pPr marL="2657416" indent="0">
              <a:buNone/>
              <a:defRPr sz="2300"/>
            </a:lvl6pPr>
            <a:lvl7pPr marL="3188899" indent="0">
              <a:buNone/>
              <a:defRPr sz="2300"/>
            </a:lvl7pPr>
            <a:lvl8pPr marL="3720382" indent="0">
              <a:buNone/>
              <a:defRPr sz="2300"/>
            </a:lvl8pPr>
            <a:lvl9pPr marL="4251866" indent="0">
              <a:buNone/>
              <a:defRPr sz="23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6197287"/>
            <a:ext cx="6413183" cy="929318"/>
          </a:xfrm>
        </p:spPr>
        <p:txBody>
          <a:bodyPr/>
          <a:lstStyle>
            <a:lvl1pPr marL="0" indent="0">
              <a:buNone/>
              <a:defRPr sz="1600"/>
            </a:lvl1pPr>
            <a:lvl2pPr marL="531483" indent="0">
              <a:buNone/>
              <a:defRPr sz="1400"/>
            </a:lvl2pPr>
            <a:lvl3pPr marL="1062966" indent="0">
              <a:buNone/>
              <a:defRPr sz="1200"/>
            </a:lvl3pPr>
            <a:lvl4pPr marL="1594449" indent="0">
              <a:buNone/>
              <a:defRPr sz="1000"/>
            </a:lvl4pPr>
            <a:lvl5pPr marL="2125933" indent="0">
              <a:buNone/>
              <a:defRPr sz="1000"/>
            </a:lvl5pPr>
            <a:lvl6pPr marL="2657416" indent="0">
              <a:buNone/>
              <a:defRPr sz="1000"/>
            </a:lvl6pPr>
            <a:lvl7pPr marL="3188899" indent="0">
              <a:buNone/>
              <a:defRPr sz="1000"/>
            </a:lvl7pPr>
            <a:lvl8pPr marL="3720382" indent="0">
              <a:buNone/>
              <a:defRPr sz="1000"/>
            </a:lvl8pPr>
            <a:lvl9pPr marL="425186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2350-C7BD-4AD5-9382-27429EB1D17F}" type="datetime1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ECCE-3A9F-44CD-9197-27F36BF7A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9" y="317500"/>
            <a:ext cx="9618663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296" tIns="53148" rIns="106296" bIns="53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9" y="1847850"/>
            <a:ext cx="961866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296" tIns="53148" rIns="106296" bIns="53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339015"/>
            <a:ext cx="2493962" cy="422275"/>
          </a:xfrm>
          <a:prstGeom prst="rect">
            <a:avLst/>
          </a:prstGeom>
        </p:spPr>
        <p:txBody>
          <a:bodyPr vert="horz" wrap="square" lIns="106296" tIns="53148" rIns="106296" bIns="5314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A8A8A"/>
                </a:solidFill>
              </a:defRPr>
            </a:lvl1pPr>
          </a:lstStyle>
          <a:p>
            <a:pPr>
              <a:defRPr/>
            </a:pPr>
            <a:fld id="{404CB782-1A67-47E5-8CAC-B3498742F33A}" type="datetime1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339015"/>
            <a:ext cx="3386138" cy="422275"/>
          </a:xfrm>
          <a:prstGeom prst="rect">
            <a:avLst/>
          </a:prstGeom>
        </p:spPr>
        <p:txBody>
          <a:bodyPr vert="horz" wrap="square" lIns="106296" tIns="53148" rIns="106296" bIns="5314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A8A8A"/>
                </a:solidFill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339015"/>
            <a:ext cx="2493962" cy="422275"/>
          </a:xfrm>
          <a:prstGeom prst="rect">
            <a:avLst/>
          </a:prstGeom>
        </p:spPr>
        <p:txBody>
          <a:bodyPr vert="horz" wrap="square" lIns="106296" tIns="53148" rIns="106296" bIns="5314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A8A8A"/>
                </a:solidFill>
              </a:defRPr>
            </a:lvl1pPr>
          </a:lstStyle>
          <a:p>
            <a:pPr>
              <a:defRPr/>
            </a:pPr>
            <a:fld id="{78320C1D-153C-4C9F-BE16-817D2CDB3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530121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ＭＳ Ｐゴシック" pitchFamily="38" charset="-128"/>
          <a:cs typeface="ＭＳ Ｐゴシック" pitchFamily="38" charset="-128"/>
        </a:defRPr>
      </a:lvl1pPr>
      <a:lvl2pPr algn="ctr" defTabSz="530121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2pPr>
      <a:lvl3pPr algn="ctr" defTabSz="530121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3pPr>
      <a:lvl4pPr algn="ctr" defTabSz="530121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4pPr>
      <a:lvl5pPr algn="ctr" defTabSz="530121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5pPr>
      <a:lvl6pPr marL="457111" algn="ctr" defTabSz="530121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6pPr>
      <a:lvl7pPr marL="914223" algn="ctr" defTabSz="530121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7pPr>
      <a:lvl8pPr marL="1371334" algn="ctr" defTabSz="530121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8pPr>
      <a:lvl9pPr marL="1828445" algn="ctr" defTabSz="530121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9pPr>
    </p:titleStyle>
    <p:bodyStyle>
      <a:lvl1pPr marL="398385" indent="-398385" algn="l" defTabSz="53012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ＭＳ Ｐゴシック" pitchFamily="38" charset="-128"/>
          <a:cs typeface="ＭＳ Ｐゴシック" pitchFamily="38" charset="-128"/>
        </a:defRPr>
      </a:lvl1pPr>
      <a:lvl2pPr marL="863433" indent="-331724" algn="l" defTabSz="53012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2pPr>
      <a:lvl3pPr marL="1328480" indent="-265062" algn="l" defTabSz="53012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3pPr>
      <a:lvl4pPr marL="1860189" indent="-265062" algn="l" defTabSz="53012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4pPr>
      <a:lvl5pPr marL="2390310" indent="-265062" algn="l" defTabSz="53012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5pPr>
      <a:lvl6pPr marL="2923157" indent="-265741" algn="l" defTabSz="5314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4641" indent="-265741" algn="l" defTabSz="5314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86124" indent="-265741" algn="l" defTabSz="5314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17607" indent="-265741" algn="l" defTabSz="5314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1483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2966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449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5933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416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8899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0382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1866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9" y="317500"/>
            <a:ext cx="961866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296" tIns="53148" rIns="106296" bIns="53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9" y="1847850"/>
            <a:ext cx="961866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296" tIns="53148" rIns="106296" bIns="53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339015"/>
            <a:ext cx="2493962" cy="422275"/>
          </a:xfrm>
          <a:prstGeom prst="rect">
            <a:avLst/>
          </a:prstGeom>
        </p:spPr>
        <p:txBody>
          <a:bodyPr vert="horz" wrap="square" lIns="106296" tIns="53148" rIns="106296" bIns="5314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A8A8A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04CB782-1A67-47E5-8CAC-B3498742F33A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339015"/>
            <a:ext cx="3386138" cy="422275"/>
          </a:xfrm>
          <a:prstGeom prst="rect">
            <a:avLst/>
          </a:prstGeom>
        </p:spPr>
        <p:txBody>
          <a:bodyPr vert="horz" wrap="square" lIns="106296" tIns="53148" rIns="106296" bIns="5314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A8A8A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339015"/>
            <a:ext cx="2493962" cy="422275"/>
          </a:xfrm>
          <a:prstGeom prst="rect">
            <a:avLst/>
          </a:prstGeom>
        </p:spPr>
        <p:txBody>
          <a:bodyPr vert="horz" wrap="square" lIns="106296" tIns="53148" rIns="106296" bIns="5314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A8A8A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8320C1D-153C-4C9F-BE16-817D2CDB30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530121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MS PGothic" pitchFamily="34" charset="-128"/>
          <a:cs typeface="ＭＳ Ｐゴシック" pitchFamily="38" charset="-128"/>
        </a:defRPr>
      </a:lvl1pPr>
      <a:lvl2pPr algn="ctr" defTabSz="530121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MS PGothic" pitchFamily="34" charset="-128"/>
          <a:cs typeface="ＭＳ Ｐゴシック" pitchFamily="38" charset="-128"/>
        </a:defRPr>
      </a:lvl2pPr>
      <a:lvl3pPr algn="ctr" defTabSz="530121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MS PGothic" pitchFamily="34" charset="-128"/>
          <a:cs typeface="ＭＳ Ｐゴシック" pitchFamily="38" charset="-128"/>
        </a:defRPr>
      </a:lvl3pPr>
      <a:lvl4pPr algn="ctr" defTabSz="530121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MS PGothic" pitchFamily="34" charset="-128"/>
          <a:cs typeface="ＭＳ Ｐゴシック" pitchFamily="38" charset="-128"/>
        </a:defRPr>
      </a:lvl4pPr>
      <a:lvl5pPr algn="ctr" defTabSz="530121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MS PGothic" pitchFamily="34" charset="-128"/>
          <a:cs typeface="ＭＳ Ｐゴシック" pitchFamily="38" charset="-128"/>
        </a:defRPr>
      </a:lvl5pPr>
      <a:lvl6pPr marL="457111" algn="ctr" defTabSz="530121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6pPr>
      <a:lvl7pPr marL="914223" algn="ctr" defTabSz="530121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7pPr>
      <a:lvl8pPr marL="1371334" algn="ctr" defTabSz="530121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8pPr>
      <a:lvl9pPr marL="1828445" algn="ctr" defTabSz="530121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9pPr>
    </p:titleStyle>
    <p:bodyStyle>
      <a:lvl1pPr marL="398385" indent="-398385" algn="l" defTabSz="53012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MS PGothic" pitchFamily="34" charset="-128"/>
          <a:cs typeface="ＭＳ Ｐゴシック" pitchFamily="38" charset="-128"/>
        </a:defRPr>
      </a:lvl1pPr>
      <a:lvl2pPr marL="863433" indent="-331724" algn="l" defTabSz="53012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328480" indent="-265062" algn="l" defTabSz="53012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60189" indent="-265062" algn="l" defTabSz="53012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90310" indent="-265062" algn="l" defTabSz="53012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923157" indent="-265741" algn="l" defTabSz="5314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4641" indent="-265741" algn="l" defTabSz="5314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86124" indent="-265741" algn="l" defTabSz="5314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17607" indent="-265741" algn="l" defTabSz="5314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1483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2966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449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5933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416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8899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0382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1866" algn="l" defTabSz="5314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17500"/>
            <a:ext cx="961866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847850"/>
            <a:ext cx="9618662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339013"/>
            <a:ext cx="2493962" cy="422275"/>
          </a:xfrm>
          <a:prstGeom prst="rect">
            <a:avLst/>
          </a:prstGeom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A8A8A"/>
                </a:solidFill>
              </a:defRPr>
            </a:lvl1pPr>
          </a:lstStyle>
          <a:p>
            <a:pPr>
              <a:defRPr/>
            </a:pPr>
            <a:fld id="{404CB782-1A67-47E5-8CAC-B3498742F33A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339013"/>
            <a:ext cx="3386138" cy="422275"/>
          </a:xfrm>
          <a:prstGeom prst="rect">
            <a:avLst/>
          </a:prstGeom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A8A8A"/>
                </a:solidFill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339013"/>
            <a:ext cx="2493962" cy="422275"/>
          </a:xfrm>
          <a:prstGeom prst="rect">
            <a:avLst/>
          </a:prstGeom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A8A8A"/>
                </a:solidFill>
              </a:defRPr>
            </a:lvl1pPr>
          </a:lstStyle>
          <a:p>
            <a:pPr>
              <a:defRPr/>
            </a:pPr>
            <a:fld id="{78320C1D-153C-4C9F-BE16-817D2CDB30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530225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ＭＳ Ｐゴシック" pitchFamily="38" charset="-128"/>
          <a:cs typeface="ＭＳ Ｐゴシック" pitchFamily="38" charset="-128"/>
        </a:defRPr>
      </a:lvl1pPr>
      <a:lvl2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2pPr>
      <a:lvl3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3pPr>
      <a:lvl4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4pPr>
      <a:lvl5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5pPr>
      <a:lvl6pPr marL="4572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6pPr>
      <a:lvl7pPr marL="9144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7pPr>
      <a:lvl8pPr marL="13716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8pPr>
      <a:lvl9pPr marL="18288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9pPr>
    </p:titleStyle>
    <p:bodyStyle>
      <a:lvl1pPr marL="398463" indent="-39846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ＭＳ Ｐゴシック" pitchFamily="38" charset="-128"/>
          <a:cs typeface="ＭＳ Ｐゴシック" pitchFamily="38" charset="-128"/>
        </a:defRPr>
      </a:lvl1pPr>
      <a:lvl2pPr marL="863600" indent="-331788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2pPr>
      <a:lvl3pPr marL="1328738" indent="-26511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3pPr>
      <a:lvl4pPr marL="1860550" indent="-26511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4pPr>
      <a:lvl5pPr marL="2390775" indent="-26511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5pPr>
      <a:lvl6pPr marL="2923725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1" y="6696077"/>
            <a:ext cx="4168775" cy="925513"/>
          </a:xfrm>
        </p:spPr>
        <p:txBody>
          <a:bodyPr/>
          <a:lstStyle/>
          <a:p>
            <a:pPr algn="l" eaLnBrk="1" hangingPunct="1">
              <a:buClr>
                <a:srgbClr val="EEA521"/>
              </a:buClr>
            </a:pPr>
            <a:r>
              <a:rPr lang="ru-RU" sz="1700" dirty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Автор</a:t>
            </a:r>
            <a:endParaRPr lang="en-US" sz="1700" dirty="0">
              <a:solidFill>
                <a:schemeClr val="bg1"/>
              </a:solidFill>
              <a:ea typeface="ＭＳ Ｐゴシック" pitchFamily="34" charset="-128"/>
              <a:cs typeface="Arial" charset="0"/>
            </a:endParaRPr>
          </a:p>
          <a:p>
            <a:pPr algn="l" eaLnBrk="1" hangingPunct="1">
              <a:buClr>
                <a:srgbClr val="EEA521"/>
              </a:buClr>
            </a:pPr>
            <a:r>
              <a:rPr lang="ru-RU" sz="1700" dirty="0">
                <a:solidFill>
                  <a:schemeClr val="bg1"/>
                </a:solidFill>
                <a:ea typeface="ＭＳ Ｐゴシック" pitchFamily="34" charset="-128"/>
              </a:rPr>
              <a:t>должность</a:t>
            </a:r>
            <a:endParaRPr lang="en-US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159743" y="2591073"/>
            <a:ext cx="794939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296" tIns="53148" rIns="106296" bIns="53148"/>
          <a:lstStyle/>
          <a:p>
            <a:pPr marL="398385" indent="-398385" defTabSz="530121">
              <a:spcBef>
                <a:spcPct val="20000"/>
              </a:spcBef>
              <a:buClr>
                <a:srgbClr val="EEA521"/>
              </a:buClr>
            </a:pPr>
            <a:r>
              <a:rPr lang="en-US" sz="3000" b="1" dirty="0">
                <a:solidFill>
                  <a:srgbClr val="009CDB"/>
                </a:solidFill>
                <a:cs typeface="Arial" charset="0"/>
              </a:rPr>
              <a:t>   </a:t>
            </a:r>
            <a:r>
              <a:rPr lang="ru-RU" sz="3000" b="1" dirty="0">
                <a:solidFill>
                  <a:srgbClr val="009CDB"/>
                </a:solidFill>
                <a:cs typeface="Arial" charset="0"/>
              </a:rPr>
              <a:t> </a:t>
            </a:r>
          </a:p>
          <a:p>
            <a:pPr defTabSz="530121">
              <a:buClr>
                <a:srgbClr val="EEA521"/>
              </a:buClr>
            </a:pPr>
            <a:r>
              <a:rPr lang="ru-RU" sz="4000" dirty="0">
                <a:ea typeface="+mn-ea"/>
              </a:rPr>
              <a:t>Как не </a:t>
            </a:r>
            <a:r>
              <a:rPr lang="ru-RU" sz="4000" dirty="0" smtClean="0">
                <a:ea typeface="+mn-ea"/>
              </a:rPr>
              <a:t>проспать безопасность: создание </a:t>
            </a:r>
            <a:r>
              <a:rPr lang="ru-RU" sz="4000" dirty="0">
                <a:ea typeface="+mn-ea"/>
              </a:rPr>
              <a:t>ситуационного центра </a:t>
            </a:r>
            <a:r>
              <a:rPr lang="ru-RU" sz="4000" dirty="0" smtClean="0">
                <a:ea typeface="+mn-ea"/>
              </a:rPr>
              <a:t>ИБ</a:t>
            </a:r>
            <a:endParaRPr lang="en-US" sz="4000" dirty="0">
              <a:ea typeface="+mn-e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5326" y="6219381"/>
            <a:ext cx="1872208" cy="43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296" tIns="53148" rIns="106296" bIns="53148" numCol="1" anchor="t" anchorCtr="0" compatLnSpc="1">
            <a:prstTxWarp prst="textNoShape">
              <a:avLst/>
            </a:prstTxWarp>
          </a:bodyPr>
          <a:lstStyle/>
          <a:p>
            <a:pPr defTabSz="530121">
              <a:buClr>
                <a:srgbClr val="EEA521"/>
              </a:buClr>
              <a:defRPr/>
            </a:pPr>
            <a:r>
              <a:rPr lang="ru-RU" sz="1600" dirty="0">
                <a:ea typeface="+mn-ea"/>
              </a:rPr>
              <a:t>Олег Сафрошкин</a:t>
            </a:r>
            <a:endParaRPr lang="en-US" sz="1600" dirty="0">
              <a:ea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" y="0"/>
            <a:ext cx="10687199" cy="1006897"/>
          </a:xfrm>
        </p:spPr>
        <p:txBody>
          <a:bodyPr/>
          <a:lstStyle/>
          <a:p>
            <a:r>
              <a:rPr lang="ru-RU" dirty="0" smtClean="0">
                <a:solidFill>
                  <a:srgbClr val="0D4587"/>
                </a:solidFill>
              </a:rPr>
              <a:t>Анализ рисков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3203" y="1444016"/>
            <a:ext cx="8129585" cy="2601644"/>
          </a:xfrm>
        </p:spPr>
        <p:txBody>
          <a:bodyPr/>
          <a:lstStyle/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solidFill>
                  <a:srgbClr val="0D4587"/>
                </a:solidFill>
              </a:rPr>
              <a:t>Разработка методики категорирования информационных </a:t>
            </a:r>
            <a:r>
              <a:rPr lang="ru-RU" sz="3300" dirty="0" smtClean="0">
                <a:solidFill>
                  <a:srgbClr val="0D4587"/>
                </a:solidFill>
              </a:rPr>
              <a:t>активов</a:t>
            </a: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 smtClean="0">
                <a:solidFill>
                  <a:srgbClr val="0D4587"/>
                </a:solidFill>
              </a:rPr>
              <a:t>Выявление </a:t>
            </a:r>
            <a:r>
              <a:rPr lang="ru-RU" sz="3300" dirty="0">
                <a:solidFill>
                  <a:srgbClr val="0D4587"/>
                </a:solidFill>
              </a:rPr>
              <a:t>и категорирование информационных активов</a:t>
            </a: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/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/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Clr>
                <a:srgbClr val="D70039"/>
              </a:buClr>
              <a:buNone/>
            </a:pPr>
            <a:endParaRPr lang="ru-RU" sz="2800" dirty="0">
              <a:solidFill>
                <a:srgbClr val="0D4587"/>
              </a:solidFill>
              <a:ea typeface="+mn-ea"/>
              <a:cs typeface="+mn-cs"/>
            </a:endParaRPr>
          </a:p>
        </p:txBody>
      </p:sp>
      <p:pic>
        <p:nvPicPr>
          <p:cNvPr id="15" name="Picture 2" descr="W:\ДРБ\Мои презентации\Картинки\SOC\RISK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0621" y="4382443"/>
            <a:ext cx="2586819" cy="2058842"/>
          </a:xfrm>
          <a:prstGeom prst="rect">
            <a:avLst/>
          </a:prstGeom>
          <a:noFill/>
        </p:spPr>
      </p:pic>
      <p:pic>
        <p:nvPicPr>
          <p:cNvPr id="18" name="Picture 6" descr="W:\ДРБ\Мои презентации\Картинки\SOC\Analiz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7" y="1459432"/>
            <a:ext cx="1287614" cy="20219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019" y="3860579"/>
            <a:ext cx="7674692" cy="258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4" indent="-342834" defTabSz="530225" eaLnBrk="0" hangingPunct="0">
              <a:lnSpc>
                <a:spcPct val="90000"/>
              </a:lnSpc>
              <a:spcBef>
                <a:spcPct val="20000"/>
              </a:spcBef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latin typeface="+mn-lt"/>
                <a:ea typeface="MS PGothic" pitchFamily="34" charset="-128"/>
                <a:cs typeface="ＭＳ Ｐゴシック" pitchFamily="38" charset="-128"/>
              </a:rPr>
              <a:t>Определение  угроз безопасности и их </a:t>
            </a:r>
            <a:r>
              <a:rPr lang="ru-RU" sz="3300" dirty="0" smtClean="0">
                <a:latin typeface="+mn-lt"/>
                <a:ea typeface="MS PGothic" pitchFamily="34" charset="-128"/>
                <a:cs typeface="ＭＳ Ｐゴシック" pitchFamily="38" charset="-128"/>
              </a:rPr>
              <a:t>источников</a:t>
            </a:r>
          </a:p>
          <a:p>
            <a:pPr marL="342834" indent="-342834" defTabSz="530225" eaLnBrk="0" hangingPunct="0">
              <a:lnSpc>
                <a:spcPct val="90000"/>
              </a:lnSpc>
              <a:spcBef>
                <a:spcPct val="20000"/>
              </a:spcBef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 smtClean="0">
                <a:latin typeface="+mn-lt"/>
                <a:ea typeface="MS PGothic" pitchFamily="34" charset="-128"/>
                <a:cs typeface="ＭＳ Ｐゴシック" pitchFamily="38" charset="-128"/>
              </a:rPr>
              <a:t>Разработка </a:t>
            </a:r>
            <a:r>
              <a:rPr lang="ru-RU" sz="3300" dirty="0">
                <a:latin typeface="+mn-lt"/>
                <a:ea typeface="MS PGothic" pitchFamily="34" charset="-128"/>
                <a:cs typeface="ＭＳ Ｐゴシック" pitchFamily="38" charset="-128"/>
              </a:rPr>
              <a:t>методики анализа </a:t>
            </a:r>
            <a:r>
              <a:rPr lang="ru-RU" sz="3300" dirty="0" smtClean="0">
                <a:latin typeface="+mn-lt"/>
                <a:ea typeface="MS PGothic" pitchFamily="34" charset="-128"/>
                <a:cs typeface="ＭＳ Ｐゴシック" pitchFamily="38" charset="-128"/>
              </a:rPr>
              <a:t>рисков</a:t>
            </a:r>
          </a:p>
          <a:p>
            <a:pPr marL="342834" indent="-342834" defTabSz="530225" eaLnBrk="0" hangingPunct="0">
              <a:lnSpc>
                <a:spcPct val="90000"/>
              </a:lnSpc>
              <a:spcBef>
                <a:spcPct val="20000"/>
              </a:spcBef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 smtClean="0">
                <a:latin typeface="+mn-lt"/>
                <a:ea typeface="MS PGothic" pitchFamily="34" charset="-128"/>
                <a:cs typeface="ＭＳ Ｐゴシック" pitchFamily="38" charset="-128"/>
              </a:rPr>
              <a:t>Анализ </a:t>
            </a:r>
            <a:r>
              <a:rPr lang="ru-RU" sz="3300" dirty="0">
                <a:latin typeface="+mn-lt"/>
                <a:ea typeface="MS PGothic" pitchFamily="34" charset="-128"/>
                <a:cs typeface="ＭＳ Ｐゴシック" pitchFamily="38" charset="-128"/>
              </a:rPr>
              <a:t>информационных рисков</a:t>
            </a:r>
          </a:p>
        </p:txBody>
      </p:sp>
      <p:pic>
        <p:nvPicPr>
          <p:cNvPr id="17" name="Picture 5" descr="W:\ДРБ\Мои презентации\Картинки\SOC\ресур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9903" y="2470409"/>
            <a:ext cx="1099377" cy="8234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7" cy="129492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D4587"/>
                </a:solidFill>
              </a:rPr>
              <a:t>Разработка процесса </a:t>
            </a:r>
            <a:br>
              <a:rPr lang="ru-RU" dirty="0" smtClean="0">
                <a:solidFill>
                  <a:srgbClr val="0D4587"/>
                </a:solidFill>
              </a:rPr>
            </a:br>
            <a:r>
              <a:rPr lang="ru-RU" dirty="0" smtClean="0">
                <a:solidFill>
                  <a:srgbClr val="0D4587"/>
                </a:solidFill>
              </a:rPr>
              <a:t>обработки событий ИБ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587" y="1402606"/>
            <a:ext cx="6969571" cy="1679328"/>
          </a:xfrm>
        </p:spPr>
        <p:txBody>
          <a:bodyPr/>
          <a:lstStyle/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solidFill>
                  <a:srgbClr val="0D4587"/>
                </a:solidFill>
              </a:rPr>
              <a:t>Анализ достаточности имеющихся технических средств для </a:t>
            </a:r>
            <a:r>
              <a:rPr lang="ru-RU" sz="3300" dirty="0" smtClean="0">
                <a:solidFill>
                  <a:srgbClr val="0D4587"/>
                </a:solidFill>
              </a:rPr>
              <a:t>функционирования СЦ ИБ</a:t>
            </a:r>
            <a:endParaRPr lang="ru-RU" sz="3300" dirty="0">
              <a:solidFill>
                <a:srgbClr val="0D4587"/>
              </a:solidFill>
              <a:ea typeface="+mn-ea"/>
              <a:cs typeface="+mn-cs"/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2800" dirty="0">
              <a:solidFill>
                <a:srgbClr val="0D4587"/>
              </a:solidFill>
              <a:ea typeface="+mn-ea"/>
              <a:cs typeface="+mn-cs"/>
            </a:endParaRPr>
          </a:p>
        </p:txBody>
      </p:sp>
      <p:pic>
        <p:nvPicPr>
          <p:cNvPr id="7" name="Picture 7" descr="W:\ДРБ\Мои презентации\Картинки\MDM\Analiz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175" y="1294929"/>
            <a:ext cx="1656184" cy="1656185"/>
          </a:xfrm>
          <a:prstGeom prst="rect">
            <a:avLst/>
          </a:prstGeom>
          <a:noFill/>
        </p:spPr>
      </p:pic>
      <p:pic>
        <p:nvPicPr>
          <p:cNvPr id="58370" name="Picture 2" descr="W:\ДРБ\Мои презентации\Картинки\SOC\applianc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92564" y="2254179"/>
            <a:ext cx="1067647" cy="696936"/>
          </a:xfrm>
          <a:prstGeom prst="rect">
            <a:avLst/>
          </a:prstGeom>
          <a:noFill/>
        </p:spPr>
      </p:pic>
      <p:pic>
        <p:nvPicPr>
          <p:cNvPr id="9" name="Picture 4" descr="W:\ДРБ\Мои презентации\Картинки\MDM\process_edit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240" y="3570028"/>
            <a:ext cx="984075" cy="1224136"/>
          </a:xfrm>
          <a:prstGeom prst="rect">
            <a:avLst/>
          </a:prstGeom>
          <a:noFill/>
        </p:spPr>
      </p:pic>
      <p:pic>
        <p:nvPicPr>
          <p:cNvPr id="10" name="Picture 5" descr="Twiiter_complianc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0020" y="5471393"/>
            <a:ext cx="2007909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56" y="3936914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95680" y="3651164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56" y="4222664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4989" y="5471393"/>
            <a:ext cx="6785031" cy="1920510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342834" indent="-342834" defTabSz="530121" eaLnBrk="0" hangingPunct="0">
              <a:lnSpc>
                <a:spcPct val="90000"/>
              </a:lnSpc>
              <a:spcBef>
                <a:spcPct val="20000"/>
              </a:spcBef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latin typeface="+mn-lt"/>
                <a:ea typeface="+mn-ea"/>
              </a:rPr>
              <a:t>Определение событий (групп событий) являющихся инцидентами и классификация инцидентов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14638" y="3511700"/>
            <a:ext cx="6850162" cy="146346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342834" indent="-342834" defTabSz="530121" eaLnBrk="0" hangingPunct="0">
              <a:lnSpc>
                <a:spcPct val="90000"/>
              </a:lnSpc>
              <a:spcBef>
                <a:spcPct val="20000"/>
              </a:spcBef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latin typeface="+mn-lt"/>
                <a:ea typeface="+mn-ea"/>
              </a:rPr>
              <a:t>Разработка методик определения  и классификации инцидентов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00"/>
            <a:ext cx="10688637" cy="1319213"/>
          </a:xfrm>
        </p:spPr>
        <p:txBody>
          <a:bodyPr/>
          <a:lstStyle/>
          <a:p>
            <a:r>
              <a:rPr lang="ru-RU" dirty="0" smtClean="0">
                <a:solidFill>
                  <a:srgbClr val="0D4587"/>
                </a:solidFill>
              </a:rPr>
              <a:t>Разработка процесса </a:t>
            </a:r>
            <a:br>
              <a:rPr lang="ru-RU" dirty="0" smtClean="0">
                <a:solidFill>
                  <a:srgbClr val="0D4587"/>
                </a:solidFill>
              </a:rPr>
            </a:br>
            <a:r>
              <a:rPr lang="ru-RU" dirty="0" smtClean="0">
                <a:solidFill>
                  <a:srgbClr val="0D4587"/>
                </a:solidFill>
              </a:rPr>
              <a:t>управления инцидентами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7849"/>
            <a:ext cx="7473627" cy="1535312"/>
          </a:xfrm>
        </p:spPr>
        <p:txBody>
          <a:bodyPr/>
          <a:lstStyle/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solidFill>
                  <a:srgbClr val="0D4587"/>
                </a:solidFill>
              </a:rPr>
              <a:t>Разработка </a:t>
            </a:r>
            <a:r>
              <a:rPr lang="ru-RU" sz="3300" dirty="0" err="1">
                <a:solidFill>
                  <a:srgbClr val="0D4587"/>
                </a:solidFill>
              </a:rPr>
              <a:t>подпроцесса</a:t>
            </a:r>
            <a:r>
              <a:rPr lang="ru-RU" sz="3300" dirty="0">
                <a:solidFill>
                  <a:srgbClr val="0D4587"/>
                </a:solidFill>
              </a:rPr>
              <a:t> регистрации и категорирования инцидентов</a:t>
            </a: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  <a:ea typeface="+mn-ea"/>
              <a:cs typeface="+mn-cs"/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  <a:ea typeface="+mn-ea"/>
              <a:cs typeface="+mn-cs"/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2800" dirty="0">
              <a:solidFill>
                <a:srgbClr val="0D4587"/>
              </a:solidFill>
              <a:ea typeface="+mn-ea"/>
              <a:cs typeface="+mn-cs"/>
            </a:endParaRPr>
          </a:p>
        </p:txBody>
      </p:sp>
      <p:pic>
        <p:nvPicPr>
          <p:cNvPr id="62467" name="Picture 3" descr="W:\ДРБ\Мои презентации\Картинки\SOC\сыщи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507" y="5641025"/>
            <a:ext cx="1140075" cy="1224136"/>
          </a:xfrm>
          <a:prstGeom prst="rect">
            <a:avLst/>
          </a:prstGeom>
          <a:noFill/>
        </p:spPr>
      </p:pic>
      <p:pic>
        <p:nvPicPr>
          <p:cNvPr id="62468" name="Picture 4" descr="W:\ДРБ\Мои презентации\Картинки\SOC\реагировани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989" y="3671193"/>
            <a:ext cx="1944216" cy="1227208"/>
          </a:xfrm>
          <a:prstGeom prst="rect">
            <a:avLst/>
          </a:prstGeom>
          <a:noFill/>
        </p:spPr>
      </p:pic>
      <p:pic>
        <p:nvPicPr>
          <p:cNvPr id="62469" name="Picture 5" descr="W:\ДРБ\Мои презентации\Картинки\SOC\Регистрация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9255" y="1933278"/>
            <a:ext cx="1609527" cy="11229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4989" y="5401700"/>
            <a:ext cx="7689651" cy="146346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342834" indent="-342834" defTabSz="530121" eaLnBrk="0" hangingPunct="0">
              <a:lnSpc>
                <a:spcPct val="90000"/>
              </a:lnSpc>
              <a:spcBef>
                <a:spcPct val="20000"/>
              </a:spcBef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latin typeface="+mn-lt"/>
                <a:ea typeface="ＭＳ Ｐゴシック" pitchFamily="38" charset="-128"/>
                <a:cs typeface="ＭＳ Ｐゴシック" pitchFamily="38" charset="-128"/>
              </a:rPr>
              <a:t>Разработка </a:t>
            </a:r>
            <a:r>
              <a:rPr lang="ru-RU" sz="3300" dirty="0" err="1">
                <a:latin typeface="+mn-lt"/>
                <a:ea typeface="ＭＳ Ｐゴシック" pitchFamily="38" charset="-128"/>
                <a:cs typeface="ＭＳ Ｐゴシック" pitchFamily="38" charset="-128"/>
              </a:rPr>
              <a:t>подпроцесса</a:t>
            </a:r>
            <a:r>
              <a:rPr lang="ru-RU" sz="3300" dirty="0">
                <a:latin typeface="+mn-lt"/>
                <a:ea typeface="ＭＳ Ｐゴシック" pitchFamily="38" charset="-128"/>
                <a:cs typeface="ＭＳ Ｐゴシック" pitchFamily="38" charset="-128"/>
              </a:rPr>
              <a:t> проведения расследования инцидентов и принятия мер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94497" y="3671193"/>
            <a:ext cx="6207621" cy="100641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342834" indent="-342834" defTabSz="530121" eaLnBrk="0" hangingPunct="0">
              <a:lnSpc>
                <a:spcPct val="90000"/>
              </a:lnSpc>
              <a:spcBef>
                <a:spcPct val="20000"/>
              </a:spcBef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latin typeface="+mn-lt"/>
                <a:ea typeface="ＭＳ Ｐゴシック" pitchFamily="38" charset="-128"/>
                <a:cs typeface="ＭＳ Ｐゴシック" pitchFamily="38" charset="-128"/>
              </a:rPr>
              <a:t>Разработка </a:t>
            </a:r>
            <a:r>
              <a:rPr lang="ru-RU" sz="3300" dirty="0" err="1">
                <a:latin typeface="+mn-lt"/>
                <a:ea typeface="ＭＳ Ｐゴシック" pitchFamily="38" charset="-128"/>
                <a:cs typeface="ＭＳ Ｐゴシック" pitchFamily="38" charset="-128"/>
              </a:rPr>
              <a:t>подпроцесса</a:t>
            </a:r>
            <a:r>
              <a:rPr lang="ru-RU" sz="3300" dirty="0">
                <a:latin typeface="+mn-lt"/>
                <a:ea typeface="ＭＳ Ｐゴシック" pitchFamily="38" charset="-128"/>
                <a:cs typeface="ＭＳ Ｐゴシック" pitchFamily="38" charset="-128"/>
              </a:rPr>
              <a:t> реагирования на инциденты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1319213"/>
          </a:xfrm>
        </p:spPr>
        <p:txBody>
          <a:bodyPr/>
          <a:lstStyle/>
          <a:p>
            <a:r>
              <a:rPr lang="ru-RU" dirty="0" smtClean="0">
                <a:solidFill>
                  <a:srgbClr val="0D4587"/>
                </a:solidFill>
              </a:rPr>
              <a:t>Разработка процесса </a:t>
            </a:r>
            <a:br>
              <a:rPr lang="ru-RU" dirty="0" smtClean="0">
                <a:solidFill>
                  <a:srgbClr val="0D4587"/>
                </a:solidFill>
              </a:rPr>
            </a:br>
            <a:r>
              <a:rPr lang="ru-RU" dirty="0" smtClean="0">
                <a:solidFill>
                  <a:srgbClr val="0D4587"/>
                </a:solidFill>
              </a:rPr>
              <a:t>управления инцидентами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989" y="1847849"/>
            <a:ext cx="6969571" cy="5423745"/>
          </a:xfrm>
        </p:spPr>
        <p:txBody>
          <a:bodyPr/>
          <a:lstStyle/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solidFill>
                  <a:srgbClr val="0D4587"/>
                </a:solidFill>
              </a:rPr>
              <a:t>Разработка соглашения об уровне сервиса (</a:t>
            </a:r>
            <a:r>
              <a:rPr lang="en-US" sz="3300" dirty="0">
                <a:solidFill>
                  <a:srgbClr val="0D4587"/>
                </a:solidFill>
              </a:rPr>
              <a:t>SLA</a:t>
            </a:r>
            <a:r>
              <a:rPr lang="ru-RU" sz="3300" dirty="0">
                <a:solidFill>
                  <a:srgbClr val="0D4587"/>
                </a:solidFill>
              </a:rPr>
              <a:t>)</a:t>
            </a: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  <a:ea typeface="+mn-ea"/>
              <a:cs typeface="+mn-cs"/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  <a:ea typeface="+mn-ea"/>
              <a:cs typeface="+mn-cs"/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2800" dirty="0">
              <a:solidFill>
                <a:srgbClr val="0D4587"/>
              </a:solidFill>
              <a:ea typeface="+mn-ea"/>
              <a:cs typeface="+mn-cs"/>
            </a:endParaRPr>
          </a:p>
        </p:txBody>
      </p:sp>
      <p:pic>
        <p:nvPicPr>
          <p:cNvPr id="61444" name="Picture 4" descr="W:\ДРБ\Мои презентации\Картинки\SOC\метр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2940" y="5548286"/>
            <a:ext cx="1924993" cy="1514125"/>
          </a:xfrm>
          <a:prstGeom prst="rect">
            <a:avLst/>
          </a:prstGeom>
          <a:noFill/>
        </p:spPr>
      </p:pic>
      <p:pic>
        <p:nvPicPr>
          <p:cNvPr id="82946" name="Picture 2" descr="W:\ДРБ\Мои презентации\Картинки\SOC\agrr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7572" y="1726977"/>
            <a:ext cx="2075730" cy="1554794"/>
          </a:xfrm>
          <a:prstGeom prst="rect">
            <a:avLst/>
          </a:prstGeom>
          <a:noFill/>
        </p:spPr>
      </p:pic>
      <p:pic>
        <p:nvPicPr>
          <p:cNvPr id="82947" name="Picture 3" descr="W:\ДРБ\Мои презентации\Картинки\SOC\agreemen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815" y="3516028"/>
            <a:ext cx="1800201" cy="16554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07816" y="5887969"/>
            <a:ext cx="5343525" cy="100641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342834" indent="-342834" defTabSz="530121" eaLnBrk="0" hangingPunct="0">
              <a:lnSpc>
                <a:spcPct val="90000"/>
              </a:lnSpc>
              <a:spcBef>
                <a:spcPct val="20000"/>
              </a:spcBef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latin typeface="+mn-lt"/>
                <a:ea typeface="ＭＳ Ｐゴシック" pitchFamily="38" charset="-128"/>
                <a:cs typeface="ＭＳ Ｐゴシック" pitchFamily="38" charset="-128"/>
              </a:rPr>
              <a:t>Разработка метрик эффективности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12072" y="3516028"/>
            <a:ext cx="6392849" cy="146346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342834" indent="-342834" defTabSz="530121" eaLnBrk="0" hangingPunct="0">
              <a:lnSpc>
                <a:spcPct val="90000"/>
              </a:lnSpc>
              <a:spcBef>
                <a:spcPct val="20000"/>
              </a:spcBef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latin typeface="+mn-lt"/>
                <a:ea typeface="ＭＳ Ｐゴシック" pitchFamily="38" charset="-128"/>
                <a:cs typeface="ＭＳ Ｐゴシック" pitchFamily="38" charset="-128"/>
              </a:rPr>
              <a:t>Разработка типовых инструкций реагирования на инциденты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1319213"/>
          </a:xfrm>
        </p:spPr>
        <p:txBody>
          <a:bodyPr/>
          <a:lstStyle/>
          <a:p>
            <a:r>
              <a:rPr lang="ru-RU" dirty="0" smtClean="0">
                <a:solidFill>
                  <a:srgbClr val="0D4587"/>
                </a:solidFill>
              </a:rPr>
              <a:t>Автоматизация процессов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988" y="1847850"/>
            <a:ext cx="5817443" cy="5226050"/>
          </a:xfrm>
        </p:spPr>
        <p:txBody>
          <a:bodyPr/>
          <a:lstStyle/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solidFill>
                  <a:srgbClr val="0D4587"/>
                </a:solidFill>
              </a:rPr>
              <a:t>Настройка</a:t>
            </a:r>
            <a:r>
              <a:rPr lang="en-US" sz="3300" dirty="0">
                <a:solidFill>
                  <a:srgbClr val="0D4587"/>
                </a:solidFill>
              </a:rPr>
              <a:t> </a:t>
            </a:r>
            <a:r>
              <a:rPr lang="ru-RU" sz="3300" dirty="0">
                <a:solidFill>
                  <a:srgbClr val="0D4587"/>
                </a:solidFill>
              </a:rPr>
              <a:t>решения класса </a:t>
            </a:r>
            <a:r>
              <a:rPr lang="en-US" sz="3300" dirty="0">
                <a:solidFill>
                  <a:srgbClr val="0D4587"/>
                </a:solidFill>
              </a:rPr>
              <a:t>SIEM</a:t>
            </a:r>
            <a:endParaRPr lang="ru-RU" sz="3300" dirty="0">
              <a:solidFill>
                <a:srgbClr val="0D4587"/>
              </a:solidFill>
            </a:endParaRPr>
          </a:p>
          <a:p>
            <a:pPr marL="742806" lvl="1" indent="-285694">
              <a:lnSpc>
                <a:spcPct val="90000"/>
              </a:lnSpc>
              <a:buClr>
                <a:srgbClr val="D70039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rgbClr val="0D4587"/>
                </a:solidFill>
              </a:rPr>
              <a:t>Внесение разработанных определений инцидентов</a:t>
            </a:r>
          </a:p>
          <a:p>
            <a:pPr marL="742806" lvl="1" indent="-285694">
              <a:lnSpc>
                <a:spcPct val="90000"/>
              </a:lnSpc>
              <a:buClr>
                <a:srgbClr val="D70039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rgbClr val="0D4587"/>
                </a:solidFill>
              </a:rPr>
              <a:t>Интеграция решения с системой класса </a:t>
            </a:r>
            <a:r>
              <a:rPr lang="en-US" sz="2000" dirty="0">
                <a:solidFill>
                  <a:srgbClr val="0D4587"/>
                </a:solidFill>
              </a:rPr>
              <a:t>Service Desk</a:t>
            </a:r>
          </a:p>
          <a:p>
            <a:pPr marL="742806" lvl="1" indent="-285694">
              <a:lnSpc>
                <a:spcPct val="90000"/>
              </a:lnSpc>
              <a:buClr>
                <a:srgbClr val="D70039"/>
              </a:buClr>
              <a:buFont typeface="Arial" pitchFamily="34" charset="0"/>
              <a:buChar char="•"/>
            </a:pPr>
            <a:endParaRPr lang="en-US" sz="20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solidFill>
                  <a:srgbClr val="0D4587"/>
                </a:solidFill>
              </a:rPr>
              <a:t>Настройка решения класса </a:t>
            </a:r>
            <a:r>
              <a:rPr lang="en-US" sz="3300" dirty="0">
                <a:solidFill>
                  <a:srgbClr val="0D4587"/>
                </a:solidFill>
              </a:rPr>
              <a:t>Service Desk</a:t>
            </a:r>
          </a:p>
          <a:p>
            <a:pPr marL="742806" lvl="1" indent="-285694">
              <a:lnSpc>
                <a:spcPct val="90000"/>
              </a:lnSpc>
              <a:buClr>
                <a:srgbClr val="D70039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rgbClr val="0D4587"/>
                </a:solidFill>
              </a:rPr>
              <a:t>Внесение разработанных маршрутов обработки заявок</a:t>
            </a:r>
          </a:p>
          <a:p>
            <a:pPr marL="742806" lvl="1" indent="-285694">
              <a:lnSpc>
                <a:spcPct val="90000"/>
              </a:lnSpc>
              <a:buClr>
                <a:srgbClr val="D70039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rgbClr val="0D4587"/>
                </a:solidFill>
              </a:rPr>
              <a:t>Внесение разработанных параметров </a:t>
            </a:r>
            <a:r>
              <a:rPr lang="en-US" sz="2000" dirty="0">
                <a:solidFill>
                  <a:srgbClr val="0D4587"/>
                </a:solidFill>
              </a:rPr>
              <a:t>SLA</a:t>
            </a:r>
            <a:endParaRPr lang="ru-RU" sz="2000" dirty="0">
              <a:solidFill>
                <a:srgbClr val="0D4587"/>
              </a:solidFill>
            </a:endParaRPr>
          </a:p>
          <a:p>
            <a:pPr marL="742806" lvl="1" indent="-285694">
              <a:lnSpc>
                <a:spcPct val="90000"/>
              </a:lnSpc>
              <a:buClr>
                <a:srgbClr val="D70039"/>
              </a:buClr>
              <a:buFont typeface="Arial" pitchFamily="34" charset="0"/>
              <a:buChar char="•"/>
            </a:pPr>
            <a:endParaRPr lang="ru-RU" sz="2000" dirty="0">
              <a:solidFill>
                <a:srgbClr val="0D4587"/>
              </a:solidFill>
            </a:endParaRPr>
          </a:p>
          <a:p>
            <a:pPr marL="742806" lvl="1" indent="-285694">
              <a:lnSpc>
                <a:spcPct val="90000"/>
              </a:lnSpc>
              <a:buClr>
                <a:srgbClr val="D70039"/>
              </a:buClr>
              <a:buFont typeface="Arial" pitchFamily="34" charset="0"/>
              <a:buChar char="•"/>
            </a:pPr>
            <a:endParaRPr lang="ru-RU" sz="2000" dirty="0">
              <a:solidFill>
                <a:srgbClr val="0D4587"/>
              </a:solidFill>
            </a:endParaRPr>
          </a:p>
        </p:txBody>
      </p:sp>
      <p:pic>
        <p:nvPicPr>
          <p:cNvPr id="84994" name="Picture 2" descr="W:\ДРБ\Мои презентации\Картинки\SOC\ServiceDe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560" y="4502151"/>
            <a:ext cx="2352675" cy="1943100"/>
          </a:xfrm>
          <a:prstGeom prst="rect">
            <a:avLst/>
          </a:prstGeom>
          <a:noFill/>
        </p:spPr>
      </p:pic>
      <p:pic>
        <p:nvPicPr>
          <p:cNvPr id="84995" name="Picture 3" descr="W:\ДРБ\Мои презентации\Картинки\SOC\integratio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7235" y="2015009"/>
            <a:ext cx="2540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2" y="11416"/>
            <a:ext cx="10688637" cy="1319213"/>
          </a:xfrm>
        </p:spPr>
        <p:txBody>
          <a:bodyPr/>
          <a:lstStyle/>
          <a:p>
            <a:r>
              <a:rPr lang="ru-RU" dirty="0" smtClean="0">
                <a:solidFill>
                  <a:srgbClr val="0D4587"/>
                </a:solidFill>
              </a:rPr>
              <a:t>Обучение и поддержка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989" y="1847850"/>
            <a:ext cx="6969571" cy="1474789"/>
          </a:xfrm>
        </p:spPr>
        <p:txBody>
          <a:bodyPr/>
          <a:lstStyle/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solidFill>
                  <a:srgbClr val="0D4587"/>
                </a:solidFill>
              </a:rPr>
              <a:t>Обучения персонала, задействованного в </a:t>
            </a:r>
            <a:r>
              <a:rPr lang="ru-RU" sz="3300" dirty="0" smtClean="0">
                <a:solidFill>
                  <a:srgbClr val="0D4587"/>
                </a:solidFill>
              </a:rPr>
              <a:t>процессах СЦ ИБ</a:t>
            </a:r>
            <a:endParaRPr lang="en-US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None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  <a:ea typeface="+mn-ea"/>
              <a:cs typeface="+mn-cs"/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  <a:ea typeface="+mn-ea"/>
              <a:cs typeface="+mn-cs"/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2800" dirty="0">
              <a:solidFill>
                <a:srgbClr val="0D4587"/>
              </a:solidFill>
              <a:ea typeface="+mn-ea"/>
              <a:cs typeface="+mn-cs"/>
            </a:endParaRPr>
          </a:p>
        </p:txBody>
      </p:sp>
      <p:pic>
        <p:nvPicPr>
          <p:cNvPr id="8" name="Picture 5" descr="C:\Users\Oleg\Downloads\картинки\обучени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0" y="1636713"/>
            <a:ext cx="2705100" cy="1685926"/>
          </a:xfrm>
          <a:prstGeom prst="rect">
            <a:avLst/>
          </a:prstGeom>
          <a:noFill/>
        </p:spPr>
      </p:pic>
      <p:pic>
        <p:nvPicPr>
          <p:cNvPr id="6" name="Picture 3" descr="C:\Users\Oleg\Downloads\картинки\поддерж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9" y="3942534"/>
            <a:ext cx="1412776" cy="14127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0821" y="4376582"/>
            <a:ext cx="7167995" cy="146346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342834" indent="-342834" defTabSz="530121" eaLnBrk="0" hangingPunct="0">
              <a:lnSpc>
                <a:spcPct val="90000"/>
              </a:lnSpc>
              <a:spcBef>
                <a:spcPct val="20000"/>
              </a:spcBef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latin typeface="+mn-lt"/>
                <a:ea typeface="ＭＳ Ｐゴシック" pitchFamily="38" charset="-128"/>
                <a:cs typeface="ＭＳ Ｐゴシック" pitchFamily="38" charset="-128"/>
              </a:rPr>
              <a:t>Обеспечение консультационной и технической поддержки </a:t>
            </a:r>
            <a:r>
              <a:rPr lang="ru-RU" sz="3300" dirty="0" smtClean="0">
                <a:latin typeface="+mn-lt"/>
                <a:ea typeface="ＭＳ Ｐゴシック" pitchFamily="38" charset="-128"/>
                <a:cs typeface="ＭＳ Ｐゴシック" pitchFamily="38" charset="-128"/>
              </a:rPr>
              <a:t>созданного решения</a:t>
            </a:r>
            <a:endParaRPr lang="ru-RU" sz="3300" dirty="0">
              <a:latin typeface="+mn-lt"/>
              <a:ea typeface="ＭＳ Ｐゴシック" pitchFamily="38" charset="-128"/>
              <a:cs typeface="ＭＳ Ｐゴシック" pitchFamily="38" charset="-128"/>
            </a:endParaRPr>
          </a:p>
        </p:txBody>
      </p:sp>
      <p:pic>
        <p:nvPicPr>
          <p:cNvPr id="11" name="Picture 2" descr="C:\Users\Oleg\Downloads\картинки\поддержк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896" y="4665528"/>
            <a:ext cx="1112925" cy="1379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32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1150913"/>
          </a:xfrm>
        </p:spPr>
        <p:txBody>
          <a:bodyPr/>
          <a:lstStyle/>
          <a:p>
            <a:r>
              <a:rPr lang="ru-RU" dirty="0" smtClean="0">
                <a:solidFill>
                  <a:srgbClr val="0D4587"/>
                </a:solidFill>
              </a:rPr>
              <a:t>Что получает организация?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3759" y="1222921"/>
            <a:ext cx="7056784" cy="1474789"/>
          </a:xfrm>
        </p:spPr>
        <p:txBody>
          <a:bodyPr/>
          <a:lstStyle/>
          <a:p>
            <a:pPr marL="342834" lvl="0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 smtClean="0">
                <a:solidFill>
                  <a:srgbClr val="0D4587"/>
                </a:solidFill>
              </a:rPr>
              <a:t>Снижение рисков ИБ за </a:t>
            </a:r>
            <a:r>
              <a:rPr lang="ru-RU" sz="3300" dirty="0">
                <a:solidFill>
                  <a:srgbClr val="0D4587"/>
                </a:solidFill>
              </a:rPr>
              <a:t>счет своевременного обнаружения и обработки инцидентов </a:t>
            </a:r>
            <a:endParaRPr lang="ru-RU" sz="3300" dirty="0" smtClean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solidFill>
                  <a:srgbClr val="0D4587"/>
                </a:solidFill>
              </a:rPr>
              <a:t>Повышение уровня  управления средствами </a:t>
            </a:r>
            <a:r>
              <a:rPr lang="ru-RU" sz="3300" dirty="0" smtClean="0">
                <a:solidFill>
                  <a:srgbClr val="0D4587"/>
                </a:solidFill>
              </a:rPr>
              <a:t>безопасности и </a:t>
            </a:r>
            <a:r>
              <a:rPr lang="ru-RU" sz="3300" dirty="0">
                <a:solidFill>
                  <a:srgbClr val="0D4587"/>
                </a:solidFill>
              </a:rPr>
              <a:t>защищенности информационной </a:t>
            </a:r>
            <a:r>
              <a:rPr lang="ru-RU" sz="3300" dirty="0" smtClean="0">
                <a:solidFill>
                  <a:srgbClr val="0D4587"/>
                </a:solidFill>
              </a:rPr>
              <a:t>системы</a:t>
            </a: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r>
              <a:rPr lang="ru-RU" sz="3300" dirty="0">
                <a:solidFill>
                  <a:srgbClr val="0D4587"/>
                </a:solidFill>
              </a:rPr>
              <a:t>Основу для дальнейшего развития системы управления и контроля ИБ современной организации</a:t>
            </a:r>
          </a:p>
          <a:p>
            <a:pPr marL="0" indent="0">
              <a:lnSpc>
                <a:spcPct val="90000"/>
              </a:lnSpc>
              <a:buClr>
                <a:srgbClr val="D70039"/>
              </a:buClr>
              <a:buNone/>
            </a:pPr>
            <a:endParaRPr lang="ru-RU" sz="3300" dirty="0">
              <a:solidFill>
                <a:srgbClr val="0D4587"/>
              </a:solidFill>
            </a:endParaRPr>
          </a:p>
          <a:p>
            <a:pPr marL="342834" lvl="0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 smtClean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en-US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None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  <a:ea typeface="+mn-ea"/>
              <a:cs typeface="+mn-cs"/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 smtClean="0">
              <a:solidFill>
                <a:srgbClr val="0D4587"/>
              </a:solidFill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3300" dirty="0">
              <a:solidFill>
                <a:srgbClr val="0D4587"/>
              </a:solidFill>
              <a:ea typeface="+mn-ea"/>
              <a:cs typeface="+mn-cs"/>
            </a:endParaRPr>
          </a:p>
          <a:p>
            <a:pPr marL="342834" indent="-342834">
              <a:lnSpc>
                <a:spcPct val="90000"/>
              </a:lnSpc>
              <a:buClr>
                <a:srgbClr val="D70039"/>
              </a:buClr>
              <a:buFont typeface="Wingdings" pitchFamily="2" charset="2"/>
              <a:buChar char="ü"/>
            </a:pPr>
            <a:endParaRPr lang="ru-RU" sz="2800" dirty="0">
              <a:solidFill>
                <a:srgbClr val="0D4587"/>
              </a:solidFill>
              <a:ea typeface="+mn-ea"/>
              <a:cs typeface="+mn-cs"/>
            </a:endParaRPr>
          </a:p>
        </p:txBody>
      </p:sp>
      <p:pic>
        <p:nvPicPr>
          <p:cNvPr id="63490" name="Picture 2" descr="W:\ДРБ\Мои презентации\Картинки\Top-Benefit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71" y="6767537"/>
            <a:ext cx="4104456" cy="6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W:\ДРБ\Мои презентации\Картинки\ERP\recommend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51" y="2807097"/>
            <a:ext cx="2902814" cy="24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ChangeArrowheads="1"/>
          </p:cNvSpPr>
          <p:nvPr/>
        </p:nvSpPr>
        <p:spPr bwMode="auto">
          <a:xfrm>
            <a:off x="1456582" y="5835704"/>
            <a:ext cx="5967823" cy="157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296" tIns="53148" rIns="106296" bIns="53148" anchor="ctr"/>
          <a:lstStyle/>
          <a:p>
            <a:r>
              <a:rPr lang="ru-RU" sz="2000" dirty="0" smtClean="0">
                <a:sym typeface="Wingdings" pitchFamily="2" charset="2"/>
              </a:rPr>
              <a:t>Олег Сафрошкин</a:t>
            </a:r>
            <a:r>
              <a:rPr lang="en-US" sz="2000" dirty="0" smtClean="0">
                <a:sym typeface="Wingdings" pitchFamily="2" charset="2"/>
              </a:rPr>
              <a:t> </a:t>
            </a:r>
            <a:endParaRPr lang="ru-RU" sz="20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("/>
            </a:pPr>
            <a:r>
              <a:rPr lang="ru-RU" sz="2000" dirty="0" smtClean="0">
                <a:sym typeface="Wingdings" pitchFamily="2" charset="2"/>
              </a:rPr>
              <a:t>+</a:t>
            </a:r>
            <a:r>
              <a:rPr lang="ru-RU" sz="2000" dirty="0">
                <a:sym typeface="Wingdings" pitchFamily="2" charset="2"/>
              </a:rPr>
              <a:t>7(</a:t>
            </a:r>
            <a:r>
              <a:rPr lang="en-US" sz="2000" dirty="0">
                <a:sym typeface="Wingdings" pitchFamily="2" charset="2"/>
              </a:rPr>
              <a:t>4</a:t>
            </a:r>
            <a:r>
              <a:rPr lang="ru-RU" sz="2000" dirty="0">
                <a:sym typeface="Wingdings" pitchFamily="2" charset="2"/>
              </a:rPr>
              <a:t>95) </a:t>
            </a:r>
            <a:r>
              <a:rPr lang="en-US" sz="2000" dirty="0">
                <a:sym typeface="Wingdings" pitchFamily="2" charset="2"/>
              </a:rPr>
              <a:t>9</a:t>
            </a:r>
            <a:r>
              <a:rPr lang="ru-RU" sz="2000" dirty="0">
                <a:sym typeface="Wingdings" pitchFamily="2" charset="2"/>
              </a:rPr>
              <a:t>80</a:t>
            </a:r>
            <a:r>
              <a:rPr lang="en-US" sz="2000" dirty="0">
                <a:sym typeface="Wingdings" pitchFamily="2" charset="2"/>
              </a:rPr>
              <a:t>-</a:t>
            </a:r>
            <a:r>
              <a:rPr lang="ru-RU" sz="2000" dirty="0" smtClean="0">
                <a:sym typeface="Wingdings" pitchFamily="2" charset="2"/>
              </a:rPr>
              <a:t>2345 (доб. 818)</a:t>
            </a:r>
            <a:endParaRPr lang="ru-RU" sz="2000" dirty="0">
              <a:sym typeface="Wingdings" pitchFamily="2" charset="2"/>
            </a:endParaRPr>
          </a:p>
          <a:p>
            <a:pPr>
              <a:buFont typeface="Wingdings" pitchFamily="2" charset="2"/>
              <a:buChar char="(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ru-RU" sz="2000" dirty="0">
                <a:sym typeface="Wingdings" pitchFamily="2" charset="2"/>
              </a:rPr>
              <a:t>+7(926) 815-8630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sym typeface="Wingdings" pitchFamily="2" charset="2"/>
              </a:rPr>
              <a:t> </a:t>
            </a:r>
            <a:r>
              <a:rPr lang="en-US" sz="2000" dirty="0">
                <a:sym typeface="Wingdings" pitchFamily="2" charset="2"/>
              </a:rPr>
              <a:t>o.safroshkin@infosec.ru</a:t>
            </a:r>
          </a:p>
          <a:p>
            <a:pPr>
              <a:buFont typeface="Wingdings" pitchFamily="2" charset="2"/>
              <a:buNone/>
            </a:pPr>
            <a:endParaRPr lang="ru-RU" sz="3700" dirty="0">
              <a:solidFill>
                <a:schemeClr val="bg1"/>
              </a:solidFill>
              <a:latin typeface="Arial Cyr" pitchFamily="34" charset="0"/>
              <a:sym typeface="Wingdings" pitchFamily="2" charset="2"/>
            </a:endParaRPr>
          </a:p>
        </p:txBody>
      </p:sp>
      <p:sp>
        <p:nvSpPr>
          <p:cNvPr id="66562" name="Rectangle 5"/>
          <p:cNvSpPr>
            <a:spLocks noChangeArrowheads="1"/>
          </p:cNvSpPr>
          <p:nvPr/>
        </p:nvSpPr>
        <p:spPr bwMode="auto">
          <a:xfrm>
            <a:off x="0" y="439914"/>
            <a:ext cx="10688638" cy="492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296" tIns="53148" rIns="106296" bIns="53148" anchor="ctr"/>
          <a:lstStyle/>
          <a:p>
            <a:pPr algn="ctr"/>
            <a:endParaRPr lang="en-US" sz="4700" dirty="0">
              <a:solidFill>
                <a:schemeClr val="bg1"/>
              </a:solidFill>
              <a:latin typeface="Arial Cyr" pitchFamily="34" charset="0"/>
            </a:endParaRPr>
          </a:p>
        </p:txBody>
      </p: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663799" y="2936664"/>
            <a:ext cx="7022622" cy="1215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6296" tIns="53148" rIns="106296" bIns="53148">
            <a:spAutoFit/>
          </a:bodyPr>
          <a:lstStyle/>
          <a:p>
            <a:pPr eaLnBrk="0" hangingPunct="0"/>
            <a:r>
              <a:rPr lang="ru-RU" sz="5100" dirty="0" smtClean="0"/>
              <a:t>Спасибо за внимание!</a:t>
            </a:r>
            <a:endParaRPr lang="en-US" sz="5100" dirty="0"/>
          </a:p>
          <a:p>
            <a:pPr eaLnBrk="0" hangingPunct="0"/>
            <a:endParaRPr lang="ru-RU" sz="2100" i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3643" y="0"/>
            <a:ext cx="10674995" cy="934889"/>
          </a:xfrm>
        </p:spPr>
        <p:txBody>
          <a:bodyPr/>
          <a:lstStyle/>
          <a:p>
            <a:r>
              <a:rPr lang="ru-RU" dirty="0" smtClean="0">
                <a:solidFill>
                  <a:srgbClr val="0D4587"/>
                </a:solidFill>
              </a:rPr>
              <a:t>Немного статистики</a:t>
            </a: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43" y="934890"/>
            <a:ext cx="10674995" cy="69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562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7023294"/>
              </p:ext>
            </p:extLst>
          </p:nvPr>
        </p:nvGraphicFramePr>
        <p:xfrm>
          <a:off x="26663" y="934889"/>
          <a:ext cx="1057424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1751" y="7400350"/>
            <a:ext cx="4900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По данным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Verizon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Data Breach Investigation Report 2013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3643" y="0"/>
            <a:ext cx="10674995" cy="934889"/>
          </a:xfrm>
        </p:spPr>
        <p:txBody>
          <a:bodyPr/>
          <a:lstStyle/>
          <a:p>
            <a:r>
              <a:rPr lang="ru-RU" dirty="0" smtClean="0">
                <a:solidFill>
                  <a:srgbClr val="0D4587"/>
                </a:solidFill>
              </a:rPr>
              <a:t>Немного статистики</a:t>
            </a:r>
          </a:p>
        </p:txBody>
      </p:sp>
    </p:spTree>
    <p:extLst>
      <p:ext uri="{BB962C8B-B14F-4D97-AF65-F5344CB8AC3E}">
        <p14:creationId xmlns:p14="http://schemas.microsoft.com/office/powerpoint/2010/main" val="22634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-1761" y="0"/>
            <a:ext cx="10690399" cy="1078905"/>
          </a:xfrm>
        </p:spPr>
        <p:txBody>
          <a:bodyPr/>
          <a:lstStyle/>
          <a:p>
            <a:r>
              <a:rPr lang="ru-RU" dirty="0" smtClean="0">
                <a:solidFill>
                  <a:srgbClr val="0D4587"/>
                </a:solidFill>
              </a:rPr>
              <a:t>Почему это происходит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1655763"/>
            <a:ext cx="1028858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" name="Text Box 252"/>
          <p:cNvSpPr txBox="1">
            <a:spLocks noChangeArrowheads="1"/>
          </p:cNvSpPr>
          <p:nvPr/>
        </p:nvSpPr>
        <p:spPr bwMode="auto">
          <a:xfrm>
            <a:off x="3443289" y="6479505"/>
            <a:ext cx="3886200" cy="877147"/>
          </a:xfrm>
          <a:prstGeom prst="rect">
            <a:avLst/>
          </a:prstGeom>
          <a:solidFill>
            <a:schemeClr val="bg1"/>
          </a:solidFill>
          <a:ln w="5715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91422" tIns="45712" rIns="91422" bIns="457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dirty="0"/>
              <a:t>Важные события теряются на фоне потока сообщений, посылаемых используемыми средствами</a:t>
            </a:r>
            <a:endParaRPr lang="en-US" sz="1700" dirty="0"/>
          </a:p>
        </p:txBody>
      </p:sp>
      <p:sp>
        <p:nvSpPr>
          <p:cNvPr id="16389" name="Text Box 201"/>
          <p:cNvSpPr txBox="1">
            <a:spLocks noChangeArrowheads="1"/>
          </p:cNvSpPr>
          <p:nvPr/>
        </p:nvSpPr>
        <p:spPr bwMode="gray">
          <a:xfrm>
            <a:off x="3443289" y="3587750"/>
            <a:ext cx="3943031" cy="3539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2" tIns="45712" rIns="91422" bIns="45712">
            <a:spAutoFit/>
          </a:bodyPr>
          <a:lstStyle/>
          <a:p>
            <a:r>
              <a:rPr lang="ru-RU" sz="1700" b="1" dirty="0">
                <a:solidFill>
                  <a:srgbClr val="C62523"/>
                </a:solidFill>
              </a:rPr>
              <a:t>Сотни</a:t>
            </a:r>
            <a:r>
              <a:rPr lang="en-US" sz="1700" b="1" dirty="0">
                <a:solidFill>
                  <a:srgbClr val="C62523"/>
                </a:solidFill>
                <a:latin typeface="Trebuchet MS" pitchFamily="34" charset="0"/>
              </a:rPr>
              <a:t> </a:t>
            </a:r>
            <a:r>
              <a:rPr lang="ru-RU" sz="1700" b="1" dirty="0">
                <a:solidFill>
                  <a:srgbClr val="C62523"/>
                </a:solidFill>
              </a:rPr>
              <a:t>миллионов событий в день</a:t>
            </a:r>
            <a:endParaRPr lang="en-US" sz="1700" b="1" dirty="0">
              <a:solidFill>
                <a:srgbClr val="C6252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1150913"/>
          </a:xfrm>
        </p:spPr>
        <p:txBody>
          <a:bodyPr/>
          <a:lstStyle/>
          <a:p>
            <a:r>
              <a:rPr lang="en-US" dirty="0" smtClean="0">
                <a:solidFill>
                  <a:srgbClr val="0D4587"/>
                </a:solidFill>
              </a:rPr>
              <a:t>SIEM</a:t>
            </a:r>
            <a:r>
              <a:rPr lang="ru-RU" dirty="0" smtClean="0">
                <a:solidFill>
                  <a:srgbClr val="0D4587"/>
                </a:solidFill>
              </a:rPr>
              <a:t> – не панацея</a:t>
            </a:r>
          </a:p>
        </p:txBody>
      </p:sp>
      <p:sp>
        <p:nvSpPr>
          <p:cNvPr id="17412" name="Прямоугольник 1347"/>
          <p:cNvSpPr>
            <a:spLocks noChangeArrowheads="1"/>
          </p:cNvSpPr>
          <p:nvPr/>
        </p:nvSpPr>
        <p:spPr bwMode="auto">
          <a:xfrm>
            <a:off x="808038" y="3768582"/>
            <a:ext cx="2174875" cy="192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>
            <a:spAutoFit/>
          </a:bodyPr>
          <a:lstStyle/>
          <a:p>
            <a:r>
              <a:rPr lang="ru-RU" sz="1700" dirty="0">
                <a:solidFill>
                  <a:schemeClr val="tx1"/>
                </a:solidFill>
              </a:rPr>
              <a:t>Сбор и</a:t>
            </a:r>
          </a:p>
          <a:p>
            <a:r>
              <a:rPr lang="ru-RU" sz="1700" dirty="0">
                <a:solidFill>
                  <a:schemeClr val="tx1"/>
                </a:solidFill>
              </a:rPr>
              <a:t>нормализация</a:t>
            </a:r>
          </a:p>
          <a:p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>
                <a:solidFill>
                  <a:schemeClr val="tx1"/>
                </a:solidFill>
              </a:rPr>
              <a:t>Фильтрация</a:t>
            </a:r>
          </a:p>
          <a:p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>
                <a:solidFill>
                  <a:schemeClr val="tx1"/>
                </a:solidFill>
              </a:rPr>
              <a:t>Корреляция</a:t>
            </a:r>
          </a:p>
          <a:p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7413" name="Прямоугольник 1348"/>
          <p:cNvSpPr>
            <a:spLocks noChangeArrowheads="1"/>
          </p:cNvSpPr>
          <p:nvPr/>
        </p:nvSpPr>
        <p:spPr bwMode="auto">
          <a:xfrm>
            <a:off x="7936607" y="3939994"/>
            <a:ext cx="2443162" cy="140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>
            <a:spAutoFit/>
          </a:bodyPr>
          <a:lstStyle/>
          <a:p>
            <a:r>
              <a:rPr lang="ru-RU" sz="1700" dirty="0">
                <a:solidFill>
                  <a:schemeClr val="tx1"/>
                </a:solidFill>
              </a:rPr>
              <a:t>Миллионы событий</a:t>
            </a:r>
          </a:p>
          <a:p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>
                <a:solidFill>
                  <a:schemeClr val="tx1"/>
                </a:solidFill>
              </a:rPr>
              <a:t>Тысячи событий</a:t>
            </a:r>
          </a:p>
          <a:p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>
                <a:solidFill>
                  <a:schemeClr val="tx1"/>
                </a:solidFill>
              </a:rPr>
              <a:t>Сотни событий</a:t>
            </a:r>
          </a:p>
        </p:txBody>
      </p:sp>
      <p:sp>
        <p:nvSpPr>
          <p:cNvPr id="1350" name="Text Box 252"/>
          <p:cNvSpPr txBox="1">
            <a:spLocks noChangeArrowheads="1"/>
          </p:cNvSpPr>
          <p:nvPr/>
        </p:nvSpPr>
        <p:spPr bwMode="auto">
          <a:xfrm>
            <a:off x="3524662" y="6407497"/>
            <a:ext cx="3886200" cy="615537"/>
          </a:xfrm>
          <a:prstGeom prst="rect">
            <a:avLst/>
          </a:prstGeom>
          <a:solidFill>
            <a:schemeClr val="bg1"/>
          </a:solidFill>
          <a:ln w="5715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91422" tIns="45712" rIns="91422" bIns="457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dirty="0" smtClean="0"/>
              <a:t>А только предпосылка </a:t>
            </a:r>
            <a:r>
              <a:rPr lang="ru-RU" sz="1700" dirty="0"/>
              <a:t>для решения проблемы!</a:t>
            </a:r>
            <a:endParaRPr lang="en-US" sz="1700" dirty="0"/>
          </a:p>
        </p:txBody>
      </p:sp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1177114" y="1330519"/>
            <a:ext cx="8583612" cy="4567237"/>
            <a:chOff x="1081088" y="1849438"/>
            <a:chExt cx="8583711" cy="4355281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81088" y="1849438"/>
              <a:ext cx="8529637" cy="422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1264" descr="FilteringFunnel_blue6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46286" y="3455169"/>
              <a:ext cx="8418513" cy="274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Oval 1242"/>
            <p:cNvSpPr>
              <a:spLocks noChangeArrowheads="1"/>
            </p:cNvSpPr>
            <p:nvPr/>
          </p:nvSpPr>
          <p:spPr bwMode="auto">
            <a:xfrm>
              <a:off x="4372768" y="4168775"/>
              <a:ext cx="98425" cy="100012"/>
            </a:xfrm>
            <a:prstGeom prst="ellipse">
              <a:avLst/>
            </a:prstGeom>
            <a:solidFill>
              <a:srgbClr val="FFCC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" name="Oval 1243"/>
            <p:cNvSpPr>
              <a:spLocks noChangeArrowheads="1"/>
            </p:cNvSpPr>
            <p:nvPr/>
          </p:nvSpPr>
          <p:spPr bwMode="auto">
            <a:xfrm>
              <a:off x="4953793" y="5529262"/>
              <a:ext cx="127000" cy="123825"/>
            </a:xfrm>
            <a:prstGeom prst="ellipse">
              <a:avLst/>
            </a:prstGeom>
            <a:solidFill>
              <a:srgbClr val="CC0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6" name="Group 1244"/>
            <p:cNvGrpSpPr>
              <a:grpSpLocks/>
            </p:cNvGrpSpPr>
            <p:nvPr/>
          </p:nvGrpSpPr>
          <p:grpSpPr bwMode="auto">
            <a:xfrm>
              <a:off x="5614193" y="4841875"/>
              <a:ext cx="228600" cy="201612"/>
              <a:chOff x="3252" y="3317"/>
              <a:chExt cx="204" cy="207"/>
            </a:xfrm>
          </p:grpSpPr>
          <p:sp>
            <p:nvSpPr>
              <p:cNvPr id="50" name="Oval 1245"/>
              <p:cNvSpPr>
                <a:spLocks noChangeArrowheads="1"/>
              </p:cNvSpPr>
              <p:nvPr/>
            </p:nvSpPr>
            <p:spPr bwMode="auto">
              <a:xfrm>
                <a:off x="3330" y="3317"/>
                <a:ext cx="102" cy="102"/>
              </a:xfrm>
              <a:prstGeom prst="ellipse">
                <a:avLst/>
              </a:prstGeom>
              <a:solidFill>
                <a:srgbClr val="CC0000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1" name="Line 1246"/>
              <p:cNvSpPr>
                <a:spLocks noChangeShapeType="1"/>
              </p:cNvSpPr>
              <p:nvPr/>
            </p:nvSpPr>
            <p:spPr bwMode="auto">
              <a:xfrm>
                <a:off x="3389" y="3395"/>
                <a:ext cx="1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2" name="Oval 1247"/>
              <p:cNvSpPr>
                <a:spLocks noChangeArrowheads="1"/>
              </p:cNvSpPr>
              <p:nvPr/>
            </p:nvSpPr>
            <p:spPr bwMode="auto">
              <a:xfrm>
                <a:off x="3354" y="3422"/>
                <a:ext cx="102" cy="102"/>
              </a:xfrm>
              <a:prstGeom prst="ellipse">
                <a:avLst/>
              </a:prstGeom>
              <a:solidFill>
                <a:srgbClr val="008000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3" name="Line 1248"/>
              <p:cNvSpPr>
                <a:spLocks noChangeShapeType="1"/>
              </p:cNvSpPr>
              <p:nvPr/>
            </p:nvSpPr>
            <p:spPr bwMode="auto">
              <a:xfrm flipH="1" flipV="1">
                <a:off x="3315" y="3462"/>
                <a:ext cx="65" cy="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4" name="Oval 1249"/>
              <p:cNvSpPr>
                <a:spLocks noChangeArrowheads="1"/>
              </p:cNvSpPr>
              <p:nvPr/>
            </p:nvSpPr>
            <p:spPr bwMode="auto">
              <a:xfrm>
                <a:off x="3252" y="3383"/>
                <a:ext cx="102" cy="102"/>
              </a:xfrm>
              <a:prstGeom prst="ellipse">
                <a:avLst/>
              </a:prstGeom>
              <a:solidFill>
                <a:srgbClr val="FF6600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5" name="Line 1250"/>
              <p:cNvSpPr>
                <a:spLocks noChangeShapeType="1"/>
              </p:cNvSpPr>
              <p:nvPr/>
            </p:nvSpPr>
            <p:spPr bwMode="auto">
              <a:xfrm flipV="1">
                <a:off x="3314" y="3372"/>
                <a:ext cx="58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37" name="Group 1251"/>
            <p:cNvGrpSpPr>
              <a:grpSpLocks/>
            </p:cNvGrpSpPr>
            <p:nvPr/>
          </p:nvGrpSpPr>
          <p:grpSpPr bwMode="auto">
            <a:xfrm>
              <a:off x="5230018" y="5191125"/>
              <a:ext cx="231775" cy="233362"/>
              <a:chOff x="3306" y="3597"/>
              <a:chExt cx="204" cy="207"/>
            </a:xfrm>
          </p:grpSpPr>
          <p:sp>
            <p:nvSpPr>
              <p:cNvPr id="44" name="Oval 1252"/>
              <p:cNvSpPr>
                <a:spLocks noChangeArrowheads="1"/>
              </p:cNvSpPr>
              <p:nvPr/>
            </p:nvSpPr>
            <p:spPr bwMode="auto">
              <a:xfrm>
                <a:off x="3384" y="3597"/>
                <a:ext cx="102" cy="102"/>
              </a:xfrm>
              <a:prstGeom prst="ellipse">
                <a:avLst/>
              </a:prstGeom>
              <a:solidFill>
                <a:srgbClr val="CC0000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5" name="Line 1253"/>
              <p:cNvSpPr>
                <a:spLocks noChangeShapeType="1"/>
              </p:cNvSpPr>
              <p:nvPr/>
            </p:nvSpPr>
            <p:spPr bwMode="auto">
              <a:xfrm>
                <a:off x="3443" y="3675"/>
                <a:ext cx="1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6" name="Oval 1254"/>
              <p:cNvSpPr>
                <a:spLocks noChangeArrowheads="1"/>
              </p:cNvSpPr>
              <p:nvPr/>
            </p:nvSpPr>
            <p:spPr bwMode="auto">
              <a:xfrm>
                <a:off x="3408" y="3702"/>
                <a:ext cx="102" cy="102"/>
              </a:xfrm>
              <a:prstGeom prst="ellipse">
                <a:avLst/>
              </a:prstGeom>
              <a:solidFill>
                <a:srgbClr val="008000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7" name="Line 1255"/>
              <p:cNvSpPr>
                <a:spLocks noChangeShapeType="1"/>
              </p:cNvSpPr>
              <p:nvPr/>
            </p:nvSpPr>
            <p:spPr bwMode="auto">
              <a:xfrm flipH="1" flipV="1">
                <a:off x="3369" y="3742"/>
                <a:ext cx="65" cy="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8" name="Line 1256"/>
              <p:cNvSpPr>
                <a:spLocks noChangeShapeType="1"/>
              </p:cNvSpPr>
              <p:nvPr/>
            </p:nvSpPr>
            <p:spPr bwMode="auto">
              <a:xfrm flipV="1">
                <a:off x="3368" y="3652"/>
                <a:ext cx="58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9" name="Oval 1257"/>
              <p:cNvSpPr>
                <a:spLocks noChangeArrowheads="1"/>
              </p:cNvSpPr>
              <p:nvPr/>
            </p:nvSpPr>
            <p:spPr bwMode="auto">
              <a:xfrm>
                <a:off x="3306" y="3663"/>
                <a:ext cx="102" cy="102"/>
              </a:xfrm>
              <a:prstGeom prst="ellipse">
                <a:avLst/>
              </a:prstGeom>
              <a:solidFill>
                <a:srgbClr val="CC0000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38" name="Oval 1258"/>
            <p:cNvSpPr>
              <a:spLocks noChangeArrowheads="1"/>
            </p:cNvSpPr>
            <p:nvPr/>
          </p:nvSpPr>
          <p:spPr bwMode="auto">
            <a:xfrm>
              <a:off x="4852193" y="4510087"/>
              <a:ext cx="152400" cy="152400"/>
            </a:xfrm>
            <a:prstGeom prst="ellipse">
              <a:avLst/>
            </a:prstGeom>
            <a:solidFill>
              <a:srgbClr val="CC0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9" name="Oval 1259"/>
            <p:cNvSpPr>
              <a:spLocks noChangeArrowheads="1"/>
            </p:cNvSpPr>
            <p:nvPr/>
          </p:nvSpPr>
          <p:spPr bwMode="auto">
            <a:xfrm>
              <a:off x="5080793" y="4814887"/>
              <a:ext cx="152400" cy="158750"/>
            </a:xfrm>
            <a:prstGeom prst="ellipse">
              <a:avLst/>
            </a:prstGeom>
            <a:solidFill>
              <a:srgbClr val="CC0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0" name="Oval 1260"/>
            <p:cNvSpPr>
              <a:spLocks noChangeArrowheads="1"/>
            </p:cNvSpPr>
            <p:nvPr/>
          </p:nvSpPr>
          <p:spPr bwMode="auto">
            <a:xfrm>
              <a:off x="5537993" y="5500687"/>
              <a:ext cx="152400" cy="152400"/>
            </a:xfrm>
            <a:prstGeom prst="ellipse">
              <a:avLst/>
            </a:prstGeom>
            <a:solidFill>
              <a:srgbClr val="CC0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" name="Oval 1261"/>
            <p:cNvSpPr>
              <a:spLocks noChangeArrowheads="1"/>
            </p:cNvSpPr>
            <p:nvPr/>
          </p:nvSpPr>
          <p:spPr bwMode="auto">
            <a:xfrm>
              <a:off x="5406231" y="4356100"/>
              <a:ext cx="136525" cy="136525"/>
            </a:xfrm>
            <a:prstGeom prst="ellipse">
              <a:avLst/>
            </a:prstGeom>
            <a:solidFill>
              <a:srgbClr val="008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1262"/>
            <p:cNvSpPr>
              <a:spLocks noChangeArrowheads="1"/>
            </p:cNvSpPr>
            <p:nvPr/>
          </p:nvSpPr>
          <p:spPr bwMode="auto">
            <a:xfrm>
              <a:off x="6452393" y="4205287"/>
              <a:ext cx="136525" cy="136525"/>
            </a:xfrm>
            <a:prstGeom prst="ellipse">
              <a:avLst/>
            </a:prstGeom>
            <a:solidFill>
              <a:srgbClr val="008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3" name="Oval 1263"/>
            <p:cNvSpPr>
              <a:spLocks noChangeArrowheads="1"/>
            </p:cNvSpPr>
            <p:nvPr/>
          </p:nvSpPr>
          <p:spPr bwMode="auto">
            <a:xfrm>
              <a:off x="5156993" y="4205287"/>
              <a:ext cx="136525" cy="136525"/>
            </a:xfrm>
            <a:prstGeom prst="ellipse">
              <a:avLst/>
            </a:prstGeom>
            <a:solidFill>
              <a:srgbClr val="FF66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94110" y="1150913"/>
            <a:ext cx="10714730" cy="131921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такое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ситуационный центр </a:t>
            </a:r>
            <a:r>
              <a:rPr lang="ru-RU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751186" y="3167137"/>
            <a:ext cx="9618662" cy="36929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Команда профессионалов, реализующая процессы </a:t>
            </a:r>
            <a:r>
              <a:rPr lang="ru-RU" sz="3300" dirty="0">
                <a:solidFill>
                  <a:schemeClr val="bg1"/>
                </a:solidFill>
              </a:rPr>
              <a:t>и процедуры управления ИБ </a:t>
            </a:r>
            <a:r>
              <a:rPr lang="ru-RU" sz="3300" dirty="0" smtClean="0">
                <a:solidFill>
                  <a:schemeClr val="bg1"/>
                </a:solidFill>
              </a:rPr>
              <a:t> Организации с применением программно-аппаратного комплекса, автоматизирующего функции по мониторингу и обработке инцидентов ИБ</a:t>
            </a:r>
          </a:p>
          <a:p>
            <a:pPr marL="0" indent="0" algn="ctr" defTabSz="530225">
              <a:buNone/>
            </a:pPr>
            <a:endParaRPr lang="ru-RU" sz="3300" dirty="0">
              <a:solidFill>
                <a:schemeClr val="bg1"/>
              </a:solidFill>
            </a:endParaRPr>
          </a:p>
          <a:p>
            <a:pPr marL="0" indent="0" algn="ctr" defTabSz="530225">
              <a:buNone/>
            </a:pPr>
            <a:endParaRPr lang="ru-RU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0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23" y="38100"/>
            <a:ext cx="10653415" cy="1112813"/>
          </a:xfrm>
        </p:spPr>
        <p:txBody>
          <a:bodyPr/>
          <a:lstStyle/>
          <a:p>
            <a:r>
              <a:rPr lang="ru-RU" dirty="0" smtClean="0">
                <a:solidFill>
                  <a:srgbClr val="0D4587"/>
                </a:solidFill>
              </a:rPr>
              <a:t>Принципиальная схема СЦ ИБ</a:t>
            </a:r>
            <a:endParaRPr lang="ru-RU" dirty="0">
              <a:solidFill>
                <a:srgbClr val="0D4587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309020"/>
              </p:ext>
            </p:extLst>
          </p:nvPr>
        </p:nvGraphicFramePr>
        <p:xfrm>
          <a:off x="328613" y="1338536"/>
          <a:ext cx="10360025" cy="564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2" name="Visio" r:id="rId5" imgW="10360768" imgH="5650302" progId="Visio.Drawing.11">
                  <p:embed/>
                </p:oleObj>
              </mc:Choice>
              <mc:Fallback>
                <p:oleObj name="Visio" r:id="rId5" imgW="10360768" imgH="565030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613" y="1338536"/>
                        <a:ext cx="10360025" cy="564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-14287" y="0"/>
            <a:ext cx="10688638" cy="1078905"/>
          </a:xfrm>
        </p:spPr>
        <p:txBody>
          <a:bodyPr/>
          <a:lstStyle/>
          <a:p>
            <a:r>
              <a:rPr lang="ru-RU" dirty="0" smtClean="0">
                <a:solidFill>
                  <a:srgbClr val="0D4587"/>
                </a:solidFill>
              </a:rPr>
              <a:t>Какие результаты дает СЦ ИБ?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3563" y="1798985"/>
            <a:ext cx="10697914" cy="455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375768" y="7334250"/>
            <a:ext cx="633670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2" rIns="91422" bIns="45712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Средние значения метрик эффективности </a:t>
            </a:r>
            <a:r>
              <a:rPr lang="ru-RU" sz="1600" dirty="0" smtClean="0">
                <a:solidFill>
                  <a:schemeClr val="tx1"/>
                </a:solidFill>
              </a:rPr>
              <a:t>СЦ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достигнутые в реализованных </a:t>
            </a:r>
            <a:r>
              <a:rPr lang="ru-RU" sz="1600" dirty="0" smtClean="0">
                <a:solidFill>
                  <a:schemeClr val="tx1"/>
                </a:solidFill>
              </a:rPr>
              <a:t>проектах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НИП «Информзащита»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3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72"/>
            <a:ext cx="10688638" cy="9798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D4587"/>
                </a:solidFill>
                <a:latin typeface="+mn-lt"/>
                <a:ea typeface="+mn-ea"/>
                <a:cs typeface="+mn-cs"/>
              </a:rPr>
              <a:t>Подход компании Информзащита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74084159"/>
              </p:ext>
            </p:extLst>
          </p:nvPr>
        </p:nvGraphicFramePr>
        <p:xfrm>
          <a:off x="411962" y="1510953"/>
          <a:ext cx="984810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_presentation">
  <a:themeElements>
    <a:clrScheme name="Security Code">
      <a:dk1>
        <a:srgbClr val="131313"/>
      </a:dk1>
      <a:lt1>
        <a:srgbClr val="FFFFFF"/>
      </a:lt1>
      <a:dk2>
        <a:srgbClr val="145125"/>
      </a:dk2>
      <a:lt2>
        <a:srgbClr val="FFFFFF"/>
      </a:lt2>
      <a:accent1>
        <a:srgbClr val="179A39"/>
      </a:accent1>
      <a:accent2>
        <a:srgbClr val="EEA521"/>
      </a:accent2>
      <a:accent3>
        <a:srgbClr val="A4CE7D"/>
      </a:accent3>
      <a:accent4>
        <a:srgbClr val="EEA521"/>
      </a:accent4>
      <a:accent5>
        <a:srgbClr val="179A39"/>
      </a:accent5>
      <a:accent6>
        <a:srgbClr val="A4CE7D"/>
      </a:accent6>
      <a:hlink>
        <a:srgbClr val="767878"/>
      </a:hlink>
      <a:folHlink>
        <a:srgbClr val="A4A7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C_presentation">
  <a:themeElements>
    <a:clrScheme name="Security Code">
      <a:dk1>
        <a:srgbClr val="131313"/>
      </a:dk1>
      <a:lt1>
        <a:srgbClr val="FFFFFF"/>
      </a:lt1>
      <a:dk2>
        <a:srgbClr val="145125"/>
      </a:dk2>
      <a:lt2>
        <a:srgbClr val="FFFFFF"/>
      </a:lt2>
      <a:accent1>
        <a:srgbClr val="179A39"/>
      </a:accent1>
      <a:accent2>
        <a:srgbClr val="EEA521"/>
      </a:accent2>
      <a:accent3>
        <a:srgbClr val="A4CE7D"/>
      </a:accent3>
      <a:accent4>
        <a:srgbClr val="EEA521"/>
      </a:accent4>
      <a:accent5>
        <a:srgbClr val="179A39"/>
      </a:accent5>
      <a:accent6>
        <a:srgbClr val="A4CE7D"/>
      </a:accent6>
      <a:hlink>
        <a:srgbClr val="767878"/>
      </a:hlink>
      <a:folHlink>
        <a:srgbClr val="A4A7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SC_presentation">
  <a:themeElements>
    <a:clrScheme name="Security Code">
      <a:dk1>
        <a:srgbClr val="131313"/>
      </a:dk1>
      <a:lt1>
        <a:srgbClr val="FFFFFF"/>
      </a:lt1>
      <a:dk2>
        <a:srgbClr val="145125"/>
      </a:dk2>
      <a:lt2>
        <a:srgbClr val="FFFFFF"/>
      </a:lt2>
      <a:accent1>
        <a:srgbClr val="179A39"/>
      </a:accent1>
      <a:accent2>
        <a:srgbClr val="EEA521"/>
      </a:accent2>
      <a:accent3>
        <a:srgbClr val="A4CE7D"/>
      </a:accent3>
      <a:accent4>
        <a:srgbClr val="EEA521"/>
      </a:accent4>
      <a:accent5>
        <a:srgbClr val="179A39"/>
      </a:accent5>
      <a:accent6>
        <a:srgbClr val="A4CE7D"/>
      </a:accent6>
      <a:hlink>
        <a:srgbClr val="767878"/>
      </a:hlink>
      <a:folHlink>
        <a:srgbClr val="A4A7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ecurity Code">
    <a:dk1>
      <a:srgbClr val="131313"/>
    </a:dk1>
    <a:lt1>
      <a:srgbClr val="FFFFFF"/>
    </a:lt1>
    <a:dk2>
      <a:srgbClr val="145125"/>
    </a:dk2>
    <a:lt2>
      <a:srgbClr val="FFFFFF"/>
    </a:lt2>
    <a:accent1>
      <a:srgbClr val="179A39"/>
    </a:accent1>
    <a:accent2>
      <a:srgbClr val="EEA521"/>
    </a:accent2>
    <a:accent3>
      <a:srgbClr val="A4CE7D"/>
    </a:accent3>
    <a:accent4>
      <a:srgbClr val="EEA521"/>
    </a:accent4>
    <a:accent5>
      <a:srgbClr val="179A39"/>
    </a:accent5>
    <a:accent6>
      <a:srgbClr val="A4CE7D"/>
    </a:accent6>
    <a:hlink>
      <a:srgbClr val="767878"/>
    </a:hlink>
    <a:folHlink>
      <a:srgbClr val="A4A7A6"/>
    </a:folHlink>
  </a:clrScheme>
</a:themeOverride>
</file>

<file path=ppt/theme/themeOverride10.xml><?xml version="1.0" encoding="utf-8"?>
<a:themeOverride xmlns:a="http://schemas.openxmlformats.org/drawingml/2006/main">
  <a:clrScheme name="Security Code">
    <a:dk1>
      <a:srgbClr val="131313"/>
    </a:dk1>
    <a:lt1>
      <a:srgbClr val="FFFFFF"/>
    </a:lt1>
    <a:dk2>
      <a:srgbClr val="145125"/>
    </a:dk2>
    <a:lt2>
      <a:srgbClr val="FFFFFF"/>
    </a:lt2>
    <a:accent1>
      <a:srgbClr val="179A39"/>
    </a:accent1>
    <a:accent2>
      <a:srgbClr val="EEA521"/>
    </a:accent2>
    <a:accent3>
      <a:srgbClr val="A4CE7D"/>
    </a:accent3>
    <a:accent4>
      <a:srgbClr val="EEA521"/>
    </a:accent4>
    <a:accent5>
      <a:srgbClr val="179A39"/>
    </a:accent5>
    <a:accent6>
      <a:srgbClr val="A4CE7D"/>
    </a:accent6>
    <a:hlink>
      <a:srgbClr val="767878"/>
    </a:hlink>
    <a:folHlink>
      <a:srgbClr val="A4A7A6"/>
    </a:folHlink>
  </a:clrScheme>
</a:themeOverride>
</file>

<file path=ppt/theme/themeOverride11.xml><?xml version="1.0" encoding="utf-8"?>
<a:themeOverride xmlns:a="http://schemas.openxmlformats.org/drawingml/2006/main">
  <a:clrScheme name="Security Code">
    <a:dk1>
      <a:srgbClr val="131313"/>
    </a:dk1>
    <a:lt1>
      <a:srgbClr val="FFFFFF"/>
    </a:lt1>
    <a:dk2>
      <a:srgbClr val="145125"/>
    </a:dk2>
    <a:lt2>
      <a:srgbClr val="FFFFFF"/>
    </a:lt2>
    <a:accent1>
      <a:srgbClr val="179A39"/>
    </a:accent1>
    <a:accent2>
      <a:srgbClr val="EEA521"/>
    </a:accent2>
    <a:accent3>
      <a:srgbClr val="A4CE7D"/>
    </a:accent3>
    <a:accent4>
      <a:srgbClr val="EEA521"/>
    </a:accent4>
    <a:accent5>
      <a:srgbClr val="179A39"/>
    </a:accent5>
    <a:accent6>
      <a:srgbClr val="A4CE7D"/>
    </a:accent6>
    <a:hlink>
      <a:srgbClr val="767878"/>
    </a:hlink>
    <a:folHlink>
      <a:srgbClr val="A4A7A6"/>
    </a:folHlink>
  </a:clrScheme>
</a:themeOverride>
</file>

<file path=ppt/theme/themeOverride12.xml><?xml version="1.0" encoding="utf-8"?>
<a:themeOverride xmlns:a="http://schemas.openxmlformats.org/drawingml/2006/main">
  <a:clrScheme name="Security Code">
    <a:dk1>
      <a:srgbClr val="131313"/>
    </a:dk1>
    <a:lt1>
      <a:srgbClr val="FFFFFF"/>
    </a:lt1>
    <a:dk2>
      <a:srgbClr val="145125"/>
    </a:dk2>
    <a:lt2>
      <a:srgbClr val="FFFFFF"/>
    </a:lt2>
    <a:accent1>
      <a:srgbClr val="179A39"/>
    </a:accent1>
    <a:accent2>
      <a:srgbClr val="EEA521"/>
    </a:accent2>
    <a:accent3>
      <a:srgbClr val="A4CE7D"/>
    </a:accent3>
    <a:accent4>
      <a:srgbClr val="EEA521"/>
    </a:accent4>
    <a:accent5>
      <a:srgbClr val="179A39"/>
    </a:accent5>
    <a:accent6>
      <a:srgbClr val="A4CE7D"/>
    </a:accent6>
    <a:hlink>
      <a:srgbClr val="767878"/>
    </a:hlink>
    <a:folHlink>
      <a:srgbClr val="A4A7A6"/>
    </a:folHlink>
  </a:clrScheme>
</a:themeOverride>
</file>

<file path=ppt/theme/themeOverride2.xml><?xml version="1.0" encoding="utf-8"?>
<a:themeOverride xmlns:a="http://schemas.openxmlformats.org/drawingml/2006/main">
  <a:clrScheme name="Security Code">
    <a:dk1>
      <a:srgbClr val="131313"/>
    </a:dk1>
    <a:lt1>
      <a:srgbClr val="FFFFFF"/>
    </a:lt1>
    <a:dk2>
      <a:srgbClr val="145125"/>
    </a:dk2>
    <a:lt2>
      <a:srgbClr val="FFFFFF"/>
    </a:lt2>
    <a:accent1>
      <a:srgbClr val="179A39"/>
    </a:accent1>
    <a:accent2>
      <a:srgbClr val="EEA521"/>
    </a:accent2>
    <a:accent3>
      <a:srgbClr val="A4CE7D"/>
    </a:accent3>
    <a:accent4>
      <a:srgbClr val="EEA521"/>
    </a:accent4>
    <a:accent5>
      <a:srgbClr val="179A39"/>
    </a:accent5>
    <a:accent6>
      <a:srgbClr val="A4CE7D"/>
    </a:accent6>
    <a:hlink>
      <a:srgbClr val="767878"/>
    </a:hlink>
    <a:folHlink>
      <a:srgbClr val="A4A7A6"/>
    </a:folHlink>
  </a:clrScheme>
</a:themeOverride>
</file>

<file path=ppt/theme/themeOverride3.xml><?xml version="1.0" encoding="utf-8"?>
<a:themeOverride xmlns:a="http://schemas.openxmlformats.org/drawingml/2006/main">
  <a:clrScheme name="Security Code">
    <a:dk1>
      <a:srgbClr val="131313"/>
    </a:dk1>
    <a:lt1>
      <a:srgbClr val="FFFFFF"/>
    </a:lt1>
    <a:dk2>
      <a:srgbClr val="145125"/>
    </a:dk2>
    <a:lt2>
      <a:srgbClr val="FFFFFF"/>
    </a:lt2>
    <a:accent1>
      <a:srgbClr val="179A39"/>
    </a:accent1>
    <a:accent2>
      <a:srgbClr val="EEA521"/>
    </a:accent2>
    <a:accent3>
      <a:srgbClr val="A4CE7D"/>
    </a:accent3>
    <a:accent4>
      <a:srgbClr val="EEA521"/>
    </a:accent4>
    <a:accent5>
      <a:srgbClr val="179A39"/>
    </a:accent5>
    <a:accent6>
      <a:srgbClr val="A4CE7D"/>
    </a:accent6>
    <a:hlink>
      <a:srgbClr val="767878"/>
    </a:hlink>
    <a:folHlink>
      <a:srgbClr val="A4A7A6"/>
    </a:folHlink>
  </a:clrScheme>
</a:themeOverride>
</file>

<file path=ppt/theme/themeOverride4.xml><?xml version="1.0" encoding="utf-8"?>
<a:themeOverride xmlns:a="http://schemas.openxmlformats.org/drawingml/2006/main">
  <a:clrScheme name="Security Code">
    <a:dk1>
      <a:srgbClr val="131313"/>
    </a:dk1>
    <a:lt1>
      <a:srgbClr val="FFFFFF"/>
    </a:lt1>
    <a:dk2>
      <a:srgbClr val="145125"/>
    </a:dk2>
    <a:lt2>
      <a:srgbClr val="FFFFFF"/>
    </a:lt2>
    <a:accent1>
      <a:srgbClr val="179A39"/>
    </a:accent1>
    <a:accent2>
      <a:srgbClr val="EEA521"/>
    </a:accent2>
    <a:accent3>
      <a:srgbClr val="A4CE7D"/>
    </a:accent3>
    <a:accent4>
      <a:srgbClr val="EEA521"/>
    </a:accent4>
    <a:accent5>
      <a:srgbClr val="179A39"/>
    </a:accent5>
    <a:accent6>
      <a:srgbClr val="A4CE7D"/>
    </a:accent6>
    <a:hlink>
      <a:srgbClr val="767878"/>
    </a:hlink>
    <a:folHlink>
      <a:srgbClr val="A4A7A6"/>
    </a:folHlink>
  </a:clrScheme>
</a:themeOverride>
</file>

<file path=ppt/theme/themeOverride5.xml><?xml version="1.0" encoding="utf-8"?>
<a:themeOverride xmlns:a="http://schemas.openxmlformats.org/drawingml/2006/main">
  <a:clrScheme name="Security Code">
    <a:dk1>
      <a:srgbClr val="131313"/>
    </a:dk1>
    <a:lt1>
      <a:srgbClr val="FFFFFF"/>
    </a:lt1>
    <a:dk2>
      <a:srgbClr val="145125"/>
    </a:dk2>
    <a:lt2>
      <a:srgbClr val="FFFFFF"/>
    </a:lt2>
    <a:accent1>
      <a:srgbClr val="179A39"/>
    </a:accent1>
    <a:accent2>
      <a:srgbClr val="EEA521"/>
    </a:accent2>
    <a:accent3>
      <a:srgbClr val="A4CE7D"/>
    </a:accent3>
    <a:accent4>
      <a:srgbClr val="EEA521"/>
    </a:accent4>
    <a:accent5>
      <a:srgbClr val="179A39"/>
    </a:accent5>
    <a:accent6>
      <a:srgbClr val="A4CE7D"/>
    </a:accent6>
    <a:hlink>
      <a:srgbClr val="767878"/>
    </a:hlink>
    <a:folHlink>
      <a:srgbClr val="A4A7A6"/>
    </a:folHlink>
  </a:clrScheme>
</a:themeOverride>
</file>

<file path=ppt/theme/themeOverride6.xml><?xml version="1.0" encoding="utf-8"?>
<a:themeOverride xmlns:a="http://schemas.openxmlformats.org/drawingml/2006/main">
  <a:clrScheme name="Security Code">
    <a:dk1>
      <a:srgbClr val="131313"/>
    </a:dk1>
    <a:lt1>
      <a:srgbClr val="FFFFFF"/>
    </a:lt1>
    <a:dk2>
      <a:srgbClr val="145125"/>
    </a:dk2>
    <a:lt2>
      <a:srgbClr val="FFFFFF"/>
    </a:lt2>
    <a:accent1>
      <a:srgbClr val="179A39"/>
    </a:accent1>
    <a:accent2>
      <a:srgbClr val="EEA521"/>
    </a:accent2>
    <a:accent3>
      <a:srgbClr val="A4CE7D"/>
    </a:accent3>
    <a:accent4>
      <a:srgbClr val="EEA521"/>
    </a:accent4>
    <a:accent5>
      <a:srgbClr val="179A39"/>
    </a:accent5>
    <a:accent6>
      <a:srgbClr val="A4CE7D"/>
    </a:accent6>
    <a:hlink>
      <a:srgbClr val="767878"/>
    </a:hlink>
    <a:folHlink>
      <a:srgbClr val="A4A7A6"/>
    </a:folHlink>
  </a:clrScheme>
</a:themeOverride>
</file>

<file path=ppt/theme/themeOverride7.xml><?xml version="1.0" encoding="utf-8"?>
<a:themeOverride xmlns:a="http://schemas.openxmlformats.org/drawingml/2006/main">
  <a:clrScheme name="Security Code">
    <a:dk1>
      <a:srgbClr val="131313"/>
    </a:dk1>
    <a:lt1>
      <a:srgbClr val="FFFFFF"/>
    </a:lt1>
    <a:dk2>
      <a:srgbClr val="145125"/>
    </a:dk2>
    <a:lt2>
      <a:srgbClr val="FFFFFF"/>
    </a:lt2>
    <a:accent1>
      <a:srgbClr val="179A39"/>
    </a:accent1>
    <a:accent2>
      <a:srgbClr val="EEA521"/>
    </a:accent2>
    <a:accent3>
      <a:srgbClr val="A4CE7D"/>
    </a:accent3>
    <a:accent4>
      <a:srgbClr val="EEA521"/>
    </a:accent4>
    <a:accent5>
      <a:srgbClr val="179A39"/>
    </a:accent5>
    <a:accent6>
      <a:srgbClr val="A4CE7D"/>
    </a:accent6>
    <a:hlink>
      <a:srgbClr val="767878"/>
    </a:hlink>
    <a:folHlink>
      <a:srgbClr val="A4A7A6"/>
    </a:folHlink>
  </a:clrScheme>
</a:themeOverride>
</file>

<file path=ppt/theme/themeOverride8.xml><?xml version="1.0" encoding="utf-8"?>
<a:themeOverride xmlns:a="http://schemas.openxmlformats.org/drawingml/2006/main">
  <a:clrScheme name="Security Code">
    <a:dk1>
      <a:srgbClr val="131313"/>
    </a:dk1>
    <a:lt1>
      <a:srgbClr val="FFFFFF"/>
    </a:lt1>
    <a:dk2>
      <a:srgbClr val="145125"/>
    </a:dk2>
    <a:lt2>
      <a:srgbClr val="FFFFFF"/>
    </a:lt2>
    <a:accent1>
      <a:srgbClr val="179A39"/>
    </a:accent1>
    <a:accent2>
      <a:srgbClr val="EEA521"/>
    </a:accent2>
    <a:accent3>
      <a:srgbClr val="A4CE7D"/>
    </a:accent3>
    <a:accent4>
      <a:srgbClr val="EEA521"/>
    </a:accent4>
    <a:accent5>
      <a:srgbClr val="179A39"/>
    </a:accent5>
    <a:accent6>
      <a:srgbClr val="A4CE7D"/>
    </a:accent6>
    <a:hlink>
      <a:srgbClr val="767878"/>
    </a:hlink>
    <a:folHlink>
      <a:srgbClr val="A4A7A6"/>
    </a:folHlink>
  </a:clrScheme>
</a:themeOverride>
</file>

<file path=ppt/theme/themeOverride9.xml><?xml version="1.0" encoding="utf-8"?>
<a:themeOverride xmlns:a="http://schemas.openxmlformats.org/drawingml/2006/main">
  <a:clrScheme name="Security Code">
    <a:dk1>
      <a:srgbClr val="131313"/>
    </a:dk1>
    <a:lt1>
      <a:srgbClr val="FFFFFF"/>
    </a:lt1>
    <a:dk2>
      <a:srgbClr val="145125"/>
    </a:dk2>
    <a:lt2>
      <a:srgbClr val="FFFFFF"/>
    </a:lt2>
    <a:accent1>
      <a:srgbClr val="179A39"/>
    </a:accent1>
    <a:accent2>
      <a:srgbClr val="EEA521"/>
    </a:accent2>
    <a:accent3>
      <a:srgbClr val="A4CE7D"/>
    </a:accent3>
    <a:accent4>
      <a:srgbClr val="EEA521"/>
    </a:accent4>
    <a:accent5>
      <a:srgbClr val="179A39"/>
    </a:accent5>
    <a:accent6>
      <a:srgbClr val="A4CE7D"/>
    </a:accent6>
    <a:hlink>
      <a:srgbClr val="767878"/>
    </a:hlink>
    <a:folHlink>
      <a:srgbClr val="A4A7A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SC_presentation.thmx</Template>
  <TotalTime>26452</TotalTime>
  <Words>362</Words>
  <Application>Microsoft Office PowerPoint</Application>
  <PresentationFormat>Произвольный</PresentationFormat>
  <Paragraphs>114</Paragraphs>
  <Slides>17</Slides>
  <Notes>7</Notes>
  <HiddenSlides>1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SC_presentation</vt:lpstr>
      <vt:lpstr>1_SC_presentation</vt:lpstr>
      <vt:lpstr>3_SC_presentation</vt:lpstr>
      <vt:lpstr>Visio</vt:lpstr>
      <vt:lpstr>Презентация PowerPoint</vt:lpstr>
      <vt:lpstr>Немного статистики</vt:lpstr>
      <vt:lpstr>Немного статистики</vt:lpstr>
      <vt:lpstr>Почему это происходит</vt:lpstr>
      <vt:lpstr>SIEM – не панацея</vt:lpstr>
      <vt:lpstr>Что такое  ситуационный центр ?</vt:lpstr>
      <vt:lpstr>Принципиальная схема СЦ ИБ</vt:lpstr>
      <vt:lpstr>Какие результаты дает СЦ ИБ?</vt:lpstr>
      <vt:lpstr>Подход компании Информзащита</vt:lpstr>
      <vt:lpstr>Анализ рисков</vt:lpstr>
      <vt:lpstr>Разработка процесса  обработки событий ИБ</vt:lpstr>
      <vt:lpstr>Разработка процесса  управления инцидентами</vt:lpstr>
      <vt:lpstr>Разработка процесса  управления инцидентами</vt:lpstr>
      <vt:lpstr>Автоматизация процессов</vt:lpstr>
      <vt:lpstr>Обучение и поддержка</vt:lpstr>
      <vt:lpstr>Что получает организация?</vt:lpstr>
      <vt:lpstr>Презентация PowerPoint</vt:lpstr>
    </vt:vector>
  </TitlesOfParts>
  <Company>Infosec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</dc:title>
  <dc:creator>Stepanenko Andrey</dc:creator>
  <cp:lastModifiedBy>Kuznetsova</cp:lastModifiedBy>
  <cp:revision>284</cp:revision>
  <cp:lastPrinted>2009-07-20T09:34:36Z</cp:lastPrinted>
  <dcterms:created xsi:type="dcterms:W3CDTF">2010-10-06T19:40:27Z</dcterms:created>
  <dcterms:modified xsi:type="dcterms:W3CDTF">2014-02-18T13:28:07Z</dcterms:modified>
</cp:coreProperties>
</file>