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8" r:id="rId3"/>
  </p:sldMasterIdLst>
  <p:notesMasterIdLst>
    <p:notesMasterId r:id="rId19"/>
  </p:notesMasterIdLst>
  <p:sldIdLst>
    <p:sldId id="279" r:id="rId4"/>
    <p:sldId id="280" r:id="rId5"/>
    <p:sldId id="301" r:id="rId6"/>
    <p:sldId id="294" r:id="rId7"/>
    <p:sldId id="295" r:id="rId8"/>
    <p:sldId id="296" r:id="rId9"/>
    <p:sldId id="297" r:id="rId10"/>
    <p:sldId id="299" r:id="rId11"/>
    <p:sldId id="306" r:id="rId12"/>
    <p:sldId id="302" r:id="rId13"/>
    <p:sldId id="298" r:id="rId14"/>
    <p:sldId id="305" r:id="rId15"/>
    <p:sldId id="303" r:id="rId16"/>
    <p:sldId id="308" r:id="rId17"/>
    <p:sldId id="293" r:id="rId18"/>
  </p:sldIdLst>
  <p:sldSz cx="9144000" cy="6858000" type="screen4x3"/>
  <p:notesSz cx="6858000" cy="9144000"/>
  <p:defaultTextStyle>
    <a:defPPr>
      <a:defRPr lang="ru-RU"/>
    </a:defPPr>
    <a:lvl1pPr marL="0" algn="l" defTabSz="9140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22" algn="l" defTabSz="9140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44" algn="l" defTabSz="9140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067" algn="l" defTabSz="9140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090" algn="l" defTabSz="9140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112" algn="l" defTabSz="9140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134" algn="l" defTabSz="9140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156" algn="l" defTabSz="9140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180" algn="l" defTabSz="9140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C5B"/>
    <a:srgbClr val="FCB813"/>
    <a:srgbClr val="007292"/>
    <a:srgbClr val="003366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074" autoAdjust="0"/>
  </p:normalViewPr>
  <p:slideViewPr>
    <p:cSldViewPr>
      <p:cViewPr>
        <p:scale>
          <a:sx n="80" d="100"/>
          <a:sy n="80" d="100"/>
        </p:scale>
        <p:origin x="-2430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B49F5-13A8-4C66-A9A6-935363168CBA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98938-A3B4-4752-83E6-F0CE23922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22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22" algn="l" defTabSz="9140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44" algn="l" defTabSz="9140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067" algn="l" defTabSz="9140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090" algn="l" defTabSz="9140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112" algn="l" defTabSz="9140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134" algn="l" defTabSz="9140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156" algn="l" defTabSz="9140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180" algn="l" defTabSz="9140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98938-A3B4-4752-83E6-F0CE2392244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602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98938-A3B4-4752-83E6-F0CE2392244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895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98938-A3B4-4752-83E6-F0CE2392244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531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98938-A3B4-4752-83E6-F0CE2392244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09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98938-A3B4-4752-83E6-F0CE2392244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498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98938-A3B4-4752-83E6-F0CE2392244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179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98938-A3B4-4752-83E6-F0CE2392244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306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98938-A3B4-4752-83E6-F0CE2392244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446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98938-A3B4-4752-83E6-F0CE2392244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513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98938-A3B4-4752-83E6-F0CE2392244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063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98938-A3B4-4752-83E6-F0CE2392244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191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98938-A3B4-4752-83E6-F0CE2392244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639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3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134EB-083E-4FE8-A581-A3111F140113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4015A-0CE7-4FC8-96E1-7156EDE8E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64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8DC9A-B776-439F-8398-AA6F9C172311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D66A6-4787-4208-923A-9EACAF97D9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08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18091-16CA-4C6D-B8A9-845C56867FB2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7684C-B3D8-479D-B1E3-CCBAA411A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033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76200"/>
            <a:ext cx="77724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74082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306689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134EB-083E-4FE8-A581-A3111F140113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4015A-0CE7-4FC8-96E1-7156EDE8E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46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29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B0F0"/>
              </a:buClr>
              <a:defRPr sz="3400"/>
            </a:lvl1pPr>
            <a:lvl2pPr>
              <a:buClr>
                <a:srgbClr val="179A39"/>
              </a:buClr>
              <a:buFont typeface="Wingdings" pitchFamily="2" charset="2"/>
              <a:buChar char="Ø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5C7FA-EE36-469E-AF78-BE5DD7BDC164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A9A6F-82E6-4245-8BBB-E943341FB7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9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19C73-35DA-4BA5-BEBB-5B7F23D471CF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8440E-D143-4A22-A1FE-ACBCA4160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644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C74DE-3DBA-41EC-91AC-F9980A5FB375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2D3F-E823-41D2-BF59-2E9C77078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6293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1" indent="0">
              <a:buNone/>
              <a:defRPr sz="2000" b="1"/>
            </a:lvl2pPr>
            <a:lvl3pPr marL="914222" indent="0">
              <a:buNone/>
              <a:defRPr sz="1800" b="1"/>
            </a:lvl3pPr>
            <a:lvl4pPr marL="1371333" indent="0">
              <a:buNone/>
              <a:defRPr sz="1600" b="1"/>
            </a:lvl4pPr>
            <a:lvl5pPr marL="1828445" indent="0">
              <a:buNone/>
              <a:defRPr sz="1600" b="1"/>
            </a:lvl5pPr>
            <a:lvl6pPr marL="2285556" indent="0">
              <a:buNone/>
              <a:defRPr sz="1600" b="1"/>
            </a:lvl6pPr>
            <a:lvl7pPr marL="2742667" indent="0">
              <a:buNone/>
              <a:defRPr sz="1600" b="1"/>
            </a:lvl7pPr>
            <a:lvl8pPr marL="3199778" indent="0">
              <a:buNone/>
              <a:defRPr sz="1600" b="1"/>
            </a:lvl8pPr>
            <a:lvl9pPr marL="365689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1" indent="0">
              <a:buNone/>
              <a:defRPr sz="2000" b="1"/>
            </a:lvl2pPr>
            <a:lvl3pPr marL="914222" indent="0">
              <a:buNone/>
              <a:defRPr sz="1800" b="1"/>
            </a:lvl3pPr>
            <a:lvl4pPr marL="1371333" indent="0">
              <a:buNone/>
              <a:defRPr sz="1600" b="1"/>
            </a:lvl4pPr>
            <a:lvl5pPr marL="1828445" indent="0">
              <a:buNone/>
              <a:defRPr sz="1600" b="1"/>
            </a:lvl5pPr>
            <a:lvl6pPr marL="2285556" indent="0">
              <a:buNone/>
              <a:defRPr sz="1600" b="1"/>
            </a:lvl6pPr>
            <a:lvl7pPr marL="2742667" indent="0">
              <a:buNone/>
              <a:defRPr sz="1600" b="1"/>
            </a:lvl7pPr>
            <a:lvl8pPr marL="3199778" indent="0">
              <a:buNone/>
              <a:defRPr sz="1600" b="1"/>
            </a:lvl8pPr>
            <a:lvl9pPr marL="365689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4A350-1A60-4D0F-A642-7AD8CA9F91A5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4C8A7-B458-4C6D-96A0-592434136A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5703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D6236-5E3C-4BC9-9229-4569764A60BD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82847-192D-4A3B-983D-5E0BA2CB4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08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29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B0F0"/>
              </a:buClr>
              <a:defRPr sz="3400"/>
            </a:lvl1pPr>
            <a:lvl2pPr>
              <a:buClr>
                <a:srgbClr val="179A39"/>
              </a:buClr>
              <a:buFont typeface="Wingdings" pitchFamily="2" charset="2"/>
              <a:buChar char="Ø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5C7FA-EE36-469E-AF78-BE5DD7BDC164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A9A6F-82E6-4245-8BBB-E943341FB7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7009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0C7D7-F4F3-4449-B977-E9759E44DE82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F827F-72E6-4BC7-B8D4-6A29DE1895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702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1" indent="0">
              <a:buNone/>
              <a:defRPr sz="1200"/>
            </a:lvl2pPr>
            <a:lvl3pPr marL="914222" indent="0">
              <a:buNone/>
              <a:defRPr sz="1000"/>
            </a:lvl3pPr>
            <a:lvl4pPr marL="1371333" indent="0">
              <a:buNone/>
              <a:defRPr sz="900"/>
            </a:lvl4pPr>
            <a:lvl5pPr marL="1828445" indent="0">
              <a:buNone/>
              <a:defRPr sz="900"/>
            </a:lvl5pPr>
            <a:lvl6pPr marL="2285556" indent="0">
              <a:buNone/>
              <a:defRPr sz="900"/>
            </a:lvl6pPr>
            <a:lvl7pPr marL="2742667" indent="0">
              <a:buNone/>
              <a:defRPr sz="900"/>
            </a:lvl7pPr>
            <a:lvl8pPr marL="3199778" indent="0">
              <a:buNone/>
              <a:defRPr sz="900"/>
            </a:lvl8pPr>
            <a:lvl9pPr marL="365689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BE255-5706-4CE2-B9A0-4D8AB47726EC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E20FA-10B1-4C3A-9B91-63370F912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055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1" indent="0">
              <a:buNone/>
              <a:defRPr sz="2800"/>
            </a:lvl2pPr>
            <a:lvl3pPr marL="914222" indent="0">
              <a:buNone/>
              <a:defRPr sz="2400"/>
            </a:lvl3pPr>
            <a:lvl4pPr marL="1371333" indent="0">
              <a:buNone/>
              <a:defRPr sz="2000"/>
            </a:lvl4pPr>
            <a:lvl5pPr marL="1828445" indent="0">
              <a:buNone/>
              <a:defRPr sz="2000"/>
            </a:lvl5pPr>
            <a:lvl6pPr marL="2285556" indent="0">
              <a:buNone/>
              <a:defRPr sz="2000"/>
            </a:lvl6pPr>
            <a:lvl7pPr marL="2742667" indent="0">
              <a:buNone/>
              <a:defRPr sz="2000"/>
            </a:lvl7pPr>
            <a:lvl8pPr marL="3199778" indent="0">
              <a:buNone/>
              <a:defRPr sz="2000"/>
            </a:lvl8pPr>
            <a:lvl9pPr marL="365689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1" indent="0">
              <a:buNone/>
              <a:defRPr sz="1200"/>
            </a:lvl2pPr>
            <a:lvl3pPr marL="914222" indent="0">
              <a:buNone/>
              <a:defRPr sz="1000"/>
            </a:lvl3pPr>
            <a:lvl4pPr marL="1371333" indent="0">
              <a:buNone/>
              <a:defRPr sz="900"/>
            </a:lvl4pPr>
            <a:lvl5pPr marL="1828445" indent="0">
              <a:buNone/>
              <a:defRPr sz="900"/>
            </a:lvl5pPr>
            <a:lvl6pPr marL="2285556" indent="0">
              <a:buNone/>
              <a:defRPr sz="900"/>
            </a:lvl6pPr>
            <a:lvl7pPr marL="2742667" indent="0">
              <a:buNone/>
              <a:defRPr sz="900"/>
            </a:lvl7pPr>
            <a:lvl8pPr marL="3199778" indent="0">
              <a:buNone/>
              <a:defRPr sz="900"/>
            </a:lvl8pPr>
            <a:lvl9pPr marL="365689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E8567-DCE0-4CF7-B2CF-33C2336B79CB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67170-5AAD-4687-ACD6-B3DCC5780A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4398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8DC9A-B776-439F-8398-AA6F9C172311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D66A6-4787-4208-923A-9EACAF97D9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7664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18091-16CA-4C6D-B8A9-845C56867FB2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7684C-B3D8-479D-B1E3-CCBAA411A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4739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76200"/>
            <a:ext cx="77724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97460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671864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FF3E-FA6D-42CA-9C25-4F81D347B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3849-D729-495D-BB99-74B454DFB2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3709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FF3E-FA6D-42CA-9C25-4F81D347B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3849-D729-495D-BB99-74B454DFB2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5884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FF3E-FA6D-42CA-9C25-4F81D347B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3849-D729-495D-BB99-74B454DFB2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112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3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8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6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5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4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19C73-35DA-4BA5-BEBB-5B7F23D471CF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8440E-D143-4A22-A1FE-ACBCA4160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5096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FF3E-FA6D-42CA-9C25-4F81D347B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3849-D729-495D-BB99-74B454DFB2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3163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FF3E-FA6D-42CA-9C25-4F81D347B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3849-D729-495D-BB99-74B454DFB2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0178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FF3E-FA6D-42CA-9C25-4F81D347B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3849-D729-495D-BB99-74B454DFB2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8771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FF3E-FA6D-42CA-9C25-4F81D347B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3849-D729-495D-BB99-74B454DFB2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1162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FF3E-FA6D-42CA-9C25-4F81D347B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3849-D729-495D-BB99-74B454DFB2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3585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FF3E-FA6D-42CA-9C25-4F81D347B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3849-D729-495D-BB99-74B454DFB2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5409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FF3E-FA6D-42CA-9C25-4F81D347B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3849-D729-495D-BB99-74B454DFB2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5561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FF3E-FA6D-42CA-9C25-4F81D347B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3849-D729-495D-BB99-74B454DFB2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67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C74DE-3DBA-41EC-91AC-F9980A5FB375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2D3F-E823-41D2-BF59-2E9C77078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85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33" indent="0">
              <a:buNone/>
              <a:defRPr sz="2000" b="1"/>
            </a:lvl2pPr>
            <a:lvl3pPr marL="913866" indent="0">
              <a:buNone/>
              <a:defRPr sz="1800" b="1"/>
            </a:lvl3pPr>
            <a:lvl4pPr marL="1370801" indent="0">
              <a:buNone/>
              <a:defRPr sz="1600" b="1"/>
            </a:lvl4pPr>
            <a:lvl5pPr marL="1827735" indent="0">
              <a:buNone/>
              <a:defRPr sz="1600" b="1"/>
            </a:lvl5pPr>
            <a:lvl6pPr marL="2284668" indent="0">
              <a:buNone/>
              <a:defRPr sz="1600" b="1"/>
            </a:lvl6pPr>
            <a:lvl7pPr marL="2741601" indent="0">
              <a:buNone/>
              <a:defRPr sz="1600" b="1"/>
            </a:lvl7pPr>
            <a:lvl8pPr marL="3198535" indent="0">
              <a:buNone/>
              <a:defRPr sz="1600" b="1"/>
            </a:lvl8pPr>
            <a:lvl9pPr marL="365546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33" indent="0">
              <a:buNone/>
              <a:defRPr sz="2000" b="1"/>
            </a:lvl2pPr>
            <a:lvl3pPr marL="913866" indent="0">
              <a:buNone/>
              <a:defRPr sz="1800" b="1"/>
            </a:lvl3pPr>
            <a:lvl4pPr marL="1370801" indent="0">
              <a:buNone/>
              <a:defRPr sz="1600" b="1"/>
            </a:lvl4pPr>
            <a:lvl5pPr marL="1827735" indent="0">
              <a:buNone/>
              <a:defRPr sz="1600" b="1"/>
            </a:lvl5pPr>
            <a:lvl6pPr marL="2284668" indent="0">
              <a:buNone/>
              <a:defRPr sz="1600" b="1"/>
            </a:lvl6pPr>
            <a:lvl7pPr marL="2741601" indent="0">
              <a:buNone/>
              <a:defRPr sz="1600" b="1"/>
            </a:lvl7pPr>
            <a:lvl8pPr marL="3198535" indent="0">
              <a:buNone/>
              <a:defRPr sz="1600" b="1"/>
            </a:lvl8pPr>
            <a:lvl9pPr marL="365546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4A350-1A60-4D0F-A642-7AD8CA9F91A5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4C8A7-B458-4C6D-96A0-592434136A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874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D6236-5E3C-4BC9-9229-4569764A60BD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82847-192D-4A3B-983D-5E0BA2CB4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91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0C7D7-F4F3-4449-B977-E9759E44DE82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F827F-72E6-4BC7-B8D4-6A29DE1895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43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33" indent="0">
              <a:buNone/>
              <a:defRPr sz="1200"/>
            </a:lvl2pPr>
            <a:lvl3pPr marL="913866" indent="0">
              <a:buNone/>
              <a:defRPr sz="1000"/>
            </a:lvl3pPr>
            <a:lvl4pPr marL="1370801" indent="0">
              <a:buNone/>
              <a:defRPr sz="900"/>
            </a:lvl4pPr>
            <a:lvl5pPr marL="1827735" indent="0">
              <a:buNone/>
              <a:defRPr sz="900"/>
            </a:lvl5pPr>
            <a:lvl6pPr marL="2284668" indent="0">
              <a:buNone/>
              <a:defRPr sz="900"/>
            </a:lvl6pPr>
            <a:lvl7pPr marL="2741601" indent="0">
              <a:buNone/>
              <a:defRPr sz="900"/>
            </a:lvl7pPr>
            <a:lvl8pPr marL="3198535" indent="0">
              <a:buNone/>
              <a:defRPr sz="900"/>
            </a:lvl8pPr>
            <a:lvl9pPr marL="365546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BE255-5706-4CE2-B9A0-4D8AB47726EC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E20FA-10B1-4C3A-9B91-63370F912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29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933" indent="0">
              <a:buNone/>
              <a:defRPr sz="2800"/>
            </a:lvl2pPr>
            <a:lvl3pPr marL="913866" indent="0">
              <a:buNone/>
              <a:defRPr sz="2400"/>
            </a:lvl3pPr>
            <a:lvl4pPr marL="1370801" indent="0">
              <a:buNone/>
              <a:defRPr sz="2000"/>
            </a:lvl4pPr>
            <a:lvl5pPr marL="1827735" indent="0">
              <a:buNone/>
              <a:defRPr sz="2000"/>
            </a:lvl5pPr>
            <a:lvl6pPr marL="2284668" indent="0">
              <a:buNone/>
              <a:defRPr sz="2000"/>
            </a:lvl6pPr>
            <a:lvl7pPr marL="2741601" indent="0">
              <a:buNone/>
              <a:defRPr sz="2000"/>
            </a:lvl7pPr>
            <a:lvl8pPr marL="3198535" indent="0">
              <a:buNone/>
              <a:defRPr sz="2000"/>
            </a:lvl8pPr>
            <a:lvl9pPr marL="3655469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33" indent="0">
              <a:buNone/>
              <a:defRPr sz="1200"/>
            </a:lvl2pPr>
            <a:lvl3pPr marL="913866" indent="0">
              <a:buNone/>
              <a:defRPr sz="1000"/>
            </a:lvl3pPr>
            <a:lvl4pPr marL="1370801" indent="0">
              <a:buNone/>
              <a:defRPr sz="900"/>
            </a:lvl4pPr>
            <a:lvl5pPr marL="1827735" indent="0">
              <a:buNone/>
              <a:defRPr sz="900"/>
            </a:lvl5pPr>
            <a:lvl6pPr marL="2284668" indent="0">
              <a:buNone/>
              <a:defRPr sz="900"/>
            </a:lvl6pPr>
            <a:lvl7pPr marL="2741601" indent="0">
              <a:buNone/>
              <a:defRPr sz="900"/>
            </a:lvl7pPr>
            <a:lvl8pPr marL="3198535" indent="0">
              <a:buNone/>
              <a:defRPr sz="900"/>
            </a:lvl8pPr>
            <a:lvl9pPr marL="365546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E8567-DCE0-4CF7-B2CF-33C2336B79CB}" type="datetime1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67170-5AAD-4687-ACD6-B3DCC5780A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57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78" y="274980"/>
            <a:ext cx="8228649" cy="1142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6" tIns="45693" rIns="91386" bIns="456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78" y="1600383"/>
            <a:ext cx="8228649" cy="452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6" tIns="45693" rIns="91386" bIns="45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76" y="6356165"/>
            <a:ext cx="2133554" cy="365723"/>
          </a:xfrm>
          <a:prstGeom prst="rect">
            <a:avLst/>
          </a:prstGeom>
        </p:spPr>
        <p:txBody>
          <a:bodyPr vert="horz" wrap="square" lIns="91386" tIns="45693" rIns="91386" bIns="45693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A8A8A"/>
                </a:solidFill>
                <a:latin typeface="Arial" charset="0"/>
                <a:ea typeface="ＭＳ Ｐゴシック" pitchFamily="3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4AB33D-79AB-4ACD-BB79-3BE1DC5F525E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600" y="6356165"/>
            <a:ext cx="2896800" cy="365723"/>
          </a:xfrm>
          <a:prstGeom prst="rect">
            <a:avLst/>
          </a:prstGeom>
        </p:spPr>
        <p:txBody>
          <a:bodyPr vert="horz" wrap="square" lIns="91386" tIns="45693" rIns="91386" bIns="45693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A8A8A"/>
                </a:solidFill>
                <a:latin typeface="Arial" charset="0"/>
                <a:ea typeface="ＭＳ Ｐゴシック" pitchFamily="3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770" y="6356165"/>
            <a:ext cx="2133554" cy="365723"/>
          </a:xfrm>
          <a:prstGeom prst="rect">
            <a:avLst/>
          </a:prstGeom>
        </p:spPr>
        <p:txBody>
          <a:bodyPr vert="horz" wrap="square" lIns="91386" tIns="45693" rIns="91386" bIns="45693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A8A8A"/>
                </a:solidFill>
                <a:latin typeface="Arial" charset="0"/>
                <a:ea typeface="ＭＳ Ｐゴシック" pitchFamily="3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E178E0-977D-46E5-98CA-6688B766DE9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273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5762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8" charset="-128"/>
          <a:cs typeface="ＭＳ Ｐゴシック" pitchFamily="38" charset="-128"/>
        </a:defRPr>
      </a:lvl1pPr>
      <a:lvl2pPr algn="ctr" defTabSz="455762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8" charset="0"/>
          <a:ea typeface="ＭＳ Ｐゴシック" pitchFamily="38" charset="-128"/>
          <a:cs typeface="ＭＳ Ｐゴシック" pitchFamily="38" charset="-128"/>
        </a:defRPr>
      </a:lvl2pPr>
      <a:lvl3pPr algn="ctr" defTabSz="455762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8" charset="0"/>
          <a:ea typeface="ＭＳ Ｐゴシック" pitchFamily="38" charset="-128"/>
          <a:cs typeface="ＭＳ Ｐゴシック" pitchFamily="38" charset="-128"/>
        </a:defRPr>
      </a:lvl3pPr>
      <a:lvl4pPr algn="ctr" defTabSz="455762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8" charset="0"/>
          <a:ea typeface="ＭＳ Ｐゴシック" pitchFamily="38" charset="-128"/>
          <a:cs typeface="ＭＳ Ｐゴシック" pitchFamily="38" charset="-128"/>
        </a:defRPr>
      </a:lvl4pPr>
      <a:lvl5pPr algn="ctr" defTabSz="455762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8" charset="0"/>
          <a:ea typeface="ＭＳ Ｐゴシック" pitchFamily="38" charset="-128"/>
          <a:cs typeface="ＭＳ Ｐゴシック" pitchFamily="38" charset="-128"/>
        </a:defRPr>
      </a:lvl5pPr>
      <a:lvl6pPr marL="392993" algn="ctr" defTabSz="45576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8" charset="0"/>
          <a:ea typeface="ＭＳ Ｐゴシック" pitchFamily="38" charset="-128"/>
          <a:cs typeface="ＭＳ Ｐゴシック" pitchFamily="38" charset="-128"/>
        </a:defRPr>
      </a:lvl6pPr>
      <a:lvl7pPr marL="785987" algn="ctr" defTabSz="45576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8" charset="0"/>
          <a:ea typeface="ＭＳ Ｐゴシック" pitchFamily="38" charset="-128"/>
          <a:cs typeface="ＭＳ Ｐゴシック" pitchFamily="38" charset="-128"/>
        </a:defRPr>
      </a:lvl7pPr>
      <a:lvl8pPr marL="1178981" algn="ctr" defTabSz="45576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8" charset="0"/>
          <a:ea typeface="ＭＳ Ｐゴシック" pitchFamily="38" charset="-128"/>
          <a:cs typeface="ＭＳ Ｐゴシック" pitchFamily="38" charset="-128"/>
        </a:defRPr>
      </a:lvl8pPr>
      <a:lvl9pPr marL="1571975" algn="ctr" defTabSz="45576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8" charset="0"/>
          <a:ea typeface="ＭＳ Ｐゴシック" pitchFamily="38" charset="-128"/>
          <a:cs typeface="ＭＳ Ｐゴシック" pitchFamily="38" charset="-128"/>
        </a:defRPr>
      </a:lvl9pPr>
    </p:titleStyle>
    <p:bodyStyle>
      <a:lvl1pPr marL="342504" indent="-342504" algn="l" defTabSz="45576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8" charset="-128"/>
          <a:cs typeface="ＭＳ Ｐゴシック" pitchFamily="38" charset="-128"/>
        </a:defRPr>
      </a:lvl1pPr>
      <a:lvl2pPr marL="742322" indent="-285194" algn="l" defTabSz="45576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8" charset="-128"/>
          <a:cs typeface="ＭＳ Ｐゴシック"/>
        </a:defRPr>
      </a:lvl2pPr>
      <a:lvl3pPr marL="1142138" indent="-227883" algn="l" defTabSz="45576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8" charset="-128"/>
          <a:cs typeface="ＭＳ Ｐゴシック"/>
        </a:defRPr>
      </a:lvl3pPr>
      <a:lvl4pPr marL="1599266" indent="-227883" algn="l" defTabSz="45576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8" charset="-128"/>
          <a:cs typeface="ＭＳ Ｐゴシック"/>
        </a:defRPr>
      </a:lvl4pPr>
      <a:lvl5pPr marL="2055029" indent="-227883" algn="l" defTabSz="45576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8" charset="-128"/>
          <a:cs typeface="ＭＳ Ｐゴシック"/>
        </a:defRPr>
      </a:lvl5pPr>
      <a:lvl6pPr marL="2513134" indent="-228467" algn="l" defTabSz="45693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069" indent="-228467" algn="l" defTabSz="45693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002" indent="-228467" algn="l" defTabSz="45693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935" indent="-228467" algn="l" defTabSz="45693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9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3" algn="l" defTabSz="4569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66" algn="l" defTabSz="4569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01" algn="l" defTabSz="4569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35" algn="l" defTabSz="4569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68" algn="l" defTabSz="4569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01" algn="l" defTabSz="4569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35" algn="l" defTabSz="4569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469" algn="l" defTabSz="4569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76" y="274980"/>
            <a:ext cx="8228649" cy="1142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76" y="1600383"/>
            <a:ext cx="8228649" cy="452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76" y="6356163"/>
            <a:ext cx="2133554" cy="365723"/>
          </a:xfrm>
          <a:prstGeom prst="rect">
            <a:avLst/>
          </a:prstGeom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A8A8A"/>
                </a:solidFill>
                <a:latin typeface="Arial" charset="0"/>
                <a:ea typeface="ＭＳ Ｐゴシック" pitchFamily="38" charset="-128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34AB33D-79AB-4ACD-BB79-3BE1DC5F525E}" type="datetime1">
              <a:rPr lang="en-US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600" y="6356163"/>
            <a:ext cx="2896800" cy="365723"/>
          </a:xfrm>
          <a:prstGeom prst="rect">
            <a:avLst/>
          </a:prstGeom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A8A8A"/>
                </a:solidFill>
                <a:latin typeface="Arial" charset="0"/>
                <a:ea typeface="ＭＳ Ｐゴシック" pitchFamily="38" charset="-128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770" y="6356163"/>
            <a:ext cx="2133554" cy="365723"/>
          </a:xfrm>
          <a:prstGeom prst="rect">
            <a:avLst/>
          </a:prstGeom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A8A8A"/>
                </a:solidFill>
                <a:latin typeface="Arial" charset="0"/>
                <a:ea typeface="ＭＳ Ｐゴシック" pitchFamily="38" charset="-128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2E178E0-977D-46E5-98CA-6688B766DE95}" type="slidenum">
              <a:rPr lang="ru-RU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65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defTabSz="45594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8" charset="-128"/>
          <a:cs typeface="ＭＳ Ｐゴシック" pitchFamily="38" charset="-128"/>
        </a:defRPr>
      </a:lvl1pPr>
      <a:lvl2pPr algn="ctr" defTabSz="45594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8" charset="0"/>
          <a:ea typeface="ＭＳ Ｐゴシック" pitchFamily="38" charset="-128"/>
          <a:cs typeface="ＭＳ Ｐゴシック" pitchFamily="38" charset="-128"/>
        </a:defRPr>
      </a:lvl2pPr>
      <a:lvl3pPr algn="ctr" defTabSz="45594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8" charset="0"/>
          <a:ea typeface="ＭＳ Ｐゴシック" pitchFamily="38" charset="-128"/>
          <a:cs typeface="ＭＳ Ｐゴシック" pitchFamily="38" charset="-128"/>
        </a:defRPr>
      </a:lvl3pPr>
      <a:lvl4pPr algn="ctr" defTabSz="45594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8" charset="0"/>
          <a:ea typeface="ＭＳ Ｐゴシック" pitchFamily="38" charset="-128"/>
          <a:cs typeface="ＭＳ Ｐゴシック" pitchFamily="38" charset="-128"/>
        </a:defRPr>
      </a:lvl4pPr>
      <a:lvl5pPr algn="ctr" defTabSz="45594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8" charset="0"/>
          <a:ea typeface="ＭＳ Ｐゴシック" pitchFamily="38" charset="-128"/>
          <a:cs typeface="ＭＳ Ｐゴシック" pitchFamily="38" charset="-128"/>
        </a:defRPr>
      </a:lvl5pPr>
      <a:lvl6pPr marL="393146" algn="ctr" defTabSz="45594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8" charset="0"/>
          <a:ea typeface="ＭＳ Ｐゴシック" pitchFamily="38" charset="-128"/>
          <a:cs typeface="ＭＳ Ｐゴシック" pitchFamily="38" charset="-128"/>
        </a:defRPr>
      </a:lvl6pPr>
      <a:lvl7pPr marL="786293" algn="ctr" defTabSz="45594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8" charset="0"/>
          <a:ea typeface="ＭＳ Ｐゴシック" pitchFamily="38" charset="-128"/>
          <a:cs typeface="ＭＳ Ｐゴシック" pitchFamily="38" charset="-128"/>
        </a:defRPr>
      </a:lvl7pPr>
      <a:lvl8pPr marL="1179439" algn="ctr" defTabSz="45594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8" charset="0"/>
          <a:ea typeface="ＭＳ Ｐゴシック" pitchFamily="38" charset="-128"/>
          <a:cs typeface="ＭＳ Ｐゴシック" pitchFamily="38" charset="-128"/>
        </a:defRPr>
      </a:lvl8pPr>
      <a:lvl9pPr marL="1572585" algn="ctr" defTabSz="45594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8" charset="0"/>
          <a:ea typeface="ＭＳ Ｐゴシック" pitchFamily="38" charset="-128"/>
          <a:cs typeface="ＭＳ Ｐゴシック" pitchFamily="38" charset="-128"/>
        </a:defRPr>
      </a:lvl9pPr>
    </p:titleStyle>
    <p:bodyStyle>
      <a:lvl1pPr marL="342638" indent="-342638" algn="l" defTabSz="45594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8" charset="-128"/>
          <a:cs typeface="ＭＳ Ｐゴシック" pitchFamily="38" charset="-128"/>
        </a:defRPr>
      </a:lvl1pPr>
      <a:lvl2pPr marL="742610" indent="-285305" algn="l" defTabSz="45594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8" charset="-128"/>
          <a:cs typeface="ＭＳ Ｐゴシック"/>
        </a:defRPr>
      </a:lvl2pPr>
      <a:lvl3pPr marL="1142582" indent="-227971" algn="l" defTabSz="45594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8" charset="-128"/>
          <a:cs typeface="ＭＳ Ｐゴシック"/>
        </a:defRPr>
      </a:lvl3pPr>
      <a:lvl4pPr marL="1599887" indent="-227971" algn="l" defTabSz="45594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8" charset="-128"/>
          <a:cs typeface="ＭＳ Ｐゴシック"/>
        </a:defRPr>
      </a:lvl4pPr>
      <a:lvl5pPr marL="2055827" indent="-227971" algn="l" defTabSz="45594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8" charset="-128"/>
          <a:cs typeface="ＭＳ Ｐゴシック"/>
        </a:defRPr>
      </a:lvl5pPr>
      <a:lvl6pPr marL="2514111" indent="-228555" algn="l" defTabSz="45711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23" indent="-228555" algn="l" defTabSz="45711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34" indent="-228555" algn="l" defTabSz="45711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45" indent="-228555" algn="l" defTabSz="45711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1" algn="l" defTabSz="4571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2" algn="l" defTabSz="4571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33" algn="l" defTabSz="4571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45" algn="l" defTabSz="4571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56" algn="l" defTabSz="4571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67" algn="l" defTabSz="4571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78" algn="l" defTabSz="4571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90" algn="l" defTabSz="4571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75AFF3E-FA6D-42CA-9C25-4F81D347B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05.02.2014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CE23849-D729-495D-BB99-74B454DFB2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825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4787258" y="4794276"/>
            <a:ext cx="3973762" cy="137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34" tIns="46317" rIns="92634" bIns="46317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("/>
            </a:pPr>
            <a:endParaRPr lang="en-US" sz="3300">
              <a:solidFill>
                <a:srgbClr val="262626"/>
              </a:solidFill>
              <a:latin typeface="Arial Cyr" pitchFamily="34" charset="0"/>
              <a:ea typeface="ＭＳ Ｐゴシック"/>
              <a:sym typeface="Wingdings" pitchFamily="2" charset="2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68" y="1465711"/>
            <a:ext cx="5975964" cy="4483569"/>
          </a:xfrm>
        </p:spPr>
        <p:txBody>
          <a:bodyPr/>
          <a:lstStyle/>
          <a:p>
            <a:pPr algn="l">
              <a:spcBef>
                <a:spcPct val="20000"/>
              </a:spcBef>
              <a:buClr>
                <a:srgbClr val="EEA521"/>
              </a:buClr>
              <a:defRPr/>
            </a:pPr>
            <a:r>
              <a:rPr lang="en-US" sz="4000" b="1" dirty="0" smtClean="0">
                <a:solidFill>
                  <a:srgbClr val="C00000"/>
                </a:solidFill>
                <a:ea typeface="ＭＳ Ｐゴシック"/>
                <a:cs typeface="Arial" charset="0"/>
              </a:rPr>
              <a:t/>
            </a:r>
            <a:br>
              <a:rPr lang="en-US" sz="4000" b="1" dirty="0" smtClean="0">
                <a:solidFill>
                  <a:srgbClr val="C00000"/>
                </a:solidFill>
                <a:ea typeface="ＭＳ Ｐゴシック"/>
                <a:cs typeface="Arial" charset="0"/>
              </a:rPr>
            </a:br>
            <a:r>
              <a:rPr lang="ru-RU" sz="4000" b="1" dirty="0" smtClean="0">
                <a:solidFill>
                  <a:srgbClr val="C00000"/>
                </a:solidFill>
                <a:ea typeface="ＭＳ Ｐゴシック"/>
                <a:cs typeface="Arial" charset="0"/>
              </a:rPr>
              <a:t>КОНЦЕПЦИЯ ИБ ГОССЕКТОРА</a:t>
            </a:r>
            <a:br>
              <a:rPr lang="ru-RU" sz="4000" b="1" dirty="0" smtClean="0">
                <a:solidFill>
                  <a:srgbClr val="C00000"/>
                </a:solidFill>
                <a:ea typeface="ＭＳ Ｐゴシック"/>
                <a:cs typeface="Arial" charset="0"/>
              </a:rPr>
            </a:br>
            <a:endParaRPr lang="ru-RU" sz="4000" b="1" dirty="0">
              <a:solidFill>
                <a:srgbClr val="C00000"/>
              </a:solidFill>
              <a:ea typeface="ＭＳ Ｐゴシック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997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.bayteev\Desktop\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8840" y="44624"/>
            <a:ext cx="5715001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3529" y="1874386"/>
            <a:ext cx="4104455" cy="4290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 smtClean="0"/>
              <a:t>Описание общих методов обеспечения ИБ;</a:t>
            </a:r>
          </a:p>
          <a:p>
            <a:pPr marL="285750" indent="-28575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 smtClean="0"/>
              <a:t>Принципы управления ИБ и документационное обеспечение;</a:t>
            </a:r>
          </a:p>
          <a:p>
            <a:pPr marL="285750" indent="-28575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 smtClean="0"/>
              <a:t>Описание состава мероприятий по защите:</a:t>
            </a:r>
            <a:endParaRPr lang="en-US" sz="1600" dirty="0" smtClean="0"/>
          </a:p>
          <a:p>
            <a:pPr marL="342900" indent="-342900">
              <a:spcBef>
                <a:spcPts val="30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FCB813"/>
                </a:solidFill>
              </a:rPr>
              <a:t>Формирование требований к системе защиты; </a:t>
            </a:r>
          </a:p>
          <a:p>
            <a:pPr marL="342900" indent="-342900">
              <a:spcBef>
                <a:spcPts val="30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FCB813"/>
                </a:solidFill>
              </a:rPr>
              <a:t>Проектирование;</a:t>
            </a:r>
          </a:p>
          <a:p>
            <a:pPr marL="342900" indent="-342900">
              <a:spcBef>
                <a:spcPts val="30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FCB813"/>
                </a:solidFill>
              </a:rPr>
              <a:t>Разработка </a:t>
            </a:r>
            <a:r>
              <a:rPr lang="ru-RU" sz="1600" b="1" dirty="0" err="1">
                <a:solidFill>
                  <a:srgbClr val="FCB813"/>
                </a:solidFill>
              </a:rPr>
              <a:t>орг.мероприятий</a:t>
            </a:r>
            <a:r>
              <a:rPr lang="ru-RU" sz="1600" b="1" dirty="0">
                <a:solidFill>
                  <a:srgbClr val="FCB813"/>
                </a:solidFill>
              </a:rPr>
              <a:t>;</a:t>
            </a:r>
          </a:p>
          <a:p>
            <a:pPr marL="342900" indent="-342900">
              <a:spcBef>
                <a:spcPts val="30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FCB813"/>
                </a:solidFill>
              </a:rPr>
              <a:t>Разработка документации;</a:t>
            </a:r>
          </a:p>
          <a:p>
            <a:pPr marL="342900" indent="-342900">
              <a:spcBef>
                <a:spcPts val="30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FCB813"/>
                </a:solidFill>
              </a:rPr>
              <a:t>Аттестация и </a:t>
            </a:r>
            <a:r>
              <a:rPr lang="ru-RU" sz="1600" b="1" dirty="0" err="1">
                <a:solidFill>
                  <a:srgbClr val="FCB813"/>
                </a:solidFill>
              </a:rPr>
              <a:t>др</a:t>
            </a:r>
            <a:r>
              <a:rPr lang="ru-RU" sz="1600" b="1" dirty="0" smtClean="0">
                <a:solidFill>
                  <a:srgbClr val="FCB813"/>
                </a:solidFill>
              </a:rPr>
              <a:t>…</a:t>
            </a:r>
            <a:endParaRPr lang="ru-RU" sz="1600" b="1" dirty="0">
              <a:solidFill>
                <a:srgbClr val="FCB813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6228" y="260648"/>
            <a:ext cx="3979681" cy="818047"/>
          </a:xfrm>
          <a:prstGeom prst="rect">
            <a:avLst/>
          </a:prstGeom>
        </p:spPr>
        <p:txBody>
          <a:bodyPr wrap="none" lIns="78614" tIns="39308" rIns="78614" bIns="39308">
            <a:spAutoFit/>
          </a:bodyPr>
          <a:lstStyle/>
          <a:p>
            <a:pPr defTabSz="78629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292"/>
                </a:solidFill>
                <a:ea typeface="ＭＳ Ｐゴシック"/>
                <a:cs typeface="Arial" charset="0"/>
              </a:rPr>
              <a:t>СТРУКТУРА КОНЦЕПЦИИ</a:t>
            </a:r>
            <a:endParaRPr lang="en-US" sz="2400" b="1" dirty="0" smtClean="0">
              <a:solidFill>
                <a:srgbClr val="007292"/>
              </a:solidFill>
              <a:ea typeface="ＭＳ Ｐゴシック"/>
              <a:cs typeface="Arial" charset="0"/>
            </a:endParaRPr>
          </a:p>
          <a:p>
            <a:pPr defTabSz="78629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292"/>
                </a:solidFill>
                <a:ea typeface="ＭＳ Ｐゴシック"/>
                <a:cs typeface="Arial" charset="0"/>
              </a:rPr>
              <a:t>(ПРОДОЛЖЕНИЕ)</a:t>
            </a:r>
            <a:endParaRPr lang="ru-RU" sz="2400" b="1" dirty="0">
              <a:solidFill>
                <a:srgbClr val="007292"/>
              </a:solidFill>
              <a:ea typeface="ＭＳ Ｐゴシック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60032" y="1874386"/>
            <a:ext cx="3960440" cy="3218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Описание конкретных мер по защите:</a:t>
            </a:r>
          </a:p>
          <a:p>
            <a:pPr marL="342900" indent="-342900">
              <a:spcBef>
                <a:spcPts val="30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FCB813"/>
                </a:solidFill>
              </a:rPr>
              <a:t>Управление доступом; </a:t>
            </a:r>
          </a:p>
          <a:p>
            <a:pPr marL="342900" indent="-342900">
              <a:spcBef>
                <a:spcPts val="30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FCB813"/>
                </a:solidFill>
              </a:rPr>
              <a:t>Регистрация событий и мониторинг;</a:t>
            </a:r>
          </a:p>
          <a:p>
            <a:pPr marL="342900" indent="-342900">
              <a:spcBef>
                <a:spcPts val="30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FCB813"/>
                </a:solidFill>
              </a:rPr>
              <a:t>Резервное копирование и </a:t>
            </a:r>
            <a:r>
              <a:rPr lang="ru-RU" sz="1600" b="1" dirty="0" err="1">
                <a:solidFill>
                  <a:srgbClr val="FCB813"/>
                </a:solidFill>
              </a:rPr>
              <a:t>др</a:t>
            </a:r>
            <a:r>
              <a:rPr lang="ru-RU" sz="1600" b="1" dirty="0">
                <a:solidFill>
                  <a:srgbClr val="FCB813"/>
                </a:solidFill>
              </a:rPr>
              <a:t>…</a:t>
            </a:r>
          </a:p>
          <a:p>
            <a:pPr marL="285750" indent="-28575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Принципы оценки и контроля;</a:t>
            </a:r>
          </a:p>
          <a:p>
            <a:pPr marL="285750" indent="-28575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Нормативно-методическое обеспечение Концепции.</a:t>
            </a:r>
          </a:p>
        </p:txBody>
      </p:sp>
    </p:spTree>
    <p:extLst>
      <p:ext uri="{BB962C8B-B14F-4D97-AF65-F5344CB8AC3E}">
        <p14:creationId xmlns:p14="http://schemas.microsoft.com/office/powerpoint/2010/main" val="27223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.bayteev\Desktop\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743" y="450304"/>
            <a:ext cx="5715001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1374249"/>
            <a:ext cx="6336704" cy="4791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b="1" dirty="0">
                <a:solidFill>
                  <a:srgbClr val="0E3C5B"/>
                </a:solidFill>
              </a:rPr>
              <a:t>Что получает госсектор в результате реализации положений </a:t>
            </a:r>
            <a:r>
              <a:rPr lang="ru-RU" b="1" dirty="0" smtClean="0">
                <a:solidFill>
                  <a:srgbClr val="0E3C5B"/>
                </a:solidFill>
              </a:rPr>
              <a:t>Концепции</a:t>
            </a:r>
            <a:r>
              <a:rPr lang="ru-RU" b="1" dirty="0">
                <a:solidFill>
                  <a:srgbClr val="0E3C5B"/>
                </a:solidFill>
              </a:rPr>
              <a:t>:</a:t>
            </a:r>
            <a:endParaRPr lang="en-US" b="1" dirty="0" smtClean="0">
              <a:solidFill>
                <a:srgbClr val="0E3C5B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Обеспечение </a:t>
            </a:r>
            <a:r>
              <a:rPr lang="ru-RU" sz="1600" b="1" dirty="0"/>
              <a:t>соответствия</a:t>
            </a:r>
            <a:r>
              <a:rPr lang="ru-RU" sz="1600" dirty="0"/>
              <a:t> требованиям;</a:t>
            </a:r>
          </a:p>
          <a:p>
            <a:pPr marL="342900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b="1" dirty="0"/>
              <a:t>Защищенность</a:t>
            </a:r>
            <a:r>
              <a:rPr lang="ru-RU" sz="1600" dirty="0"/>
              <a:t> информации и инфраструктуры;</a:t>
            </a:r>
          </a:p>
          <a:p>
            <a:pPr marL="342900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b="1" dirty="0"/>
              <a:t>Непрерывность</a:t>
            </a:r>
            <a:r>
              <a:rPr lang="ru-RU" sz="1600" dirty="0"/>
              <a:t> деятельности и контролируемое качество услуг;</a:t>
            </a:r>
          </a:p>
          <a:p>
            <a:pPr marL="342900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b="1" dirty="0"/>
              <a:t>Актуальность</a:t>
            </a:r>
            <a:r>
              <a:rPr lang="ru-RU" sz="1600" dirty="0"/>
              <a:t> защитных мер с учетом прогрессивных технологий;</a:t>
            </a:r>
          </a:p>
          <a:p>
            <a:pPr marL="342900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b="1" dirty="0"/>
              <a:t>Согласованность</a:t>
            </a:r>
            <a:r>
              <a:rPr lang="ru-RU" sz="1600" dirty="0"/>
              <a:t> стратегии развития ИБ со стратегией ИТ и основными функциями ОГВ;</a:t>
            </a:r>
          </a:p>
          <a:p>
            <a:pPr marL="342900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b="1" dirty="0"/>
              <a:t>Целесообразное и эффективное </a:t>
            </a:r>
            <a:r>
              <a:rPr lang="ru-RU" sz="1600" dirty="0"/>
              <a:t>планирование и расходование средств;</a:t>
            </a:r>
          </a:p>
          <a:p>
            <a:pPr marL="342900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b="1" dirty="0"/>
              <a:t>Прозрачность</a:t>
            </a:r>
            <a:r>
              <a:rPr lang="ru-RU" sz="1600" dirty="0"/>
              <a:t> деятельности ОГВ, доверие общества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6228" y="260648"/>
            <a:ext cx="4549324" cy="818047"/>
          </a:xfrm>
          <a:prstGeom prst="rect">
            <a:avLst/>
          </a:prstGeom>
        </p:spPr>
        <p:txBody>
          <a:bodyPr wrap="none" lIns="78614" tIns="39308" rIns="78614" bIns="39308">
            <a:spAutoFit/>
          </a:bodyPr>
          <a:lstStyle/>
          <a:p>
            <a:pPr defTabSz="78629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292"/>
                </a:solidFill>
                <a:ea typeface="ＭＳ Ｐゴシック"/>
                <a:cs typeface="Arial" charset="0"/>
              </a:rPr>
              <a:t>НУЖНА ЛИ</a:t>
            </a:r>
            <a:endParaRPr lang="en-US" sz="2400" b="1" dirty="0" smtClean="0">
              <a:solidFill>
                <a:srgbClr val="007292"/>
              </a:solidFill>
              <a:ea typeface="ＭＳ Ｐゴシック"/>
              <a:cs typeface="Arial" charset="0"/>
            </a:endParaRPr>
          </a:p>
          <a:p>
            <a:pPr defTabSz="78629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292"/>
                </a:solidFill>
                <a:ea typeface="ＭＳ Ｐゴシック"/>
                <a:cs typeface="Arial" charset="0"/>
              </a:rPr>
              <a:t>КОНЦЕПЦИЯ ГОССЕКТОРУ? </a:t>
            </a:r>
            <a:endParaRPr lang="ru-RU" sz="2400" b="1" dirty="0">
              <a:solidFill>
                <a:srgbClr val="007292"/>
              </a:solidFill>
              <a:ea typeface="ＭＳ Ｐゴシック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03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1772816"/>
            <a:ext cx="7848872" cy="4821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b="1" dirty="0" smtClean="0"/>
              <a:t>Для </a:t>
            </a:r>
            <a:r>
              <a:rPr lang="ru-RU" b="1" dirty="0"/>
              <a:t>разработки действительно хорошей и </a:t>
            </a:r>
            <a:r>
              <a:rPr lang="ru-RU" b="1" dirty="0" smtClean="0"/>
              <a:t>актуальной </a:t>
            </a:r>
            <a:r>
              <a:rPr lang="ru-RU" b="1" dirty="0"/>
              <a:t>Концепции нужны широкие знания, </a:t>
            </a:r>
            <a:r>
              <a:rPr lang="ru-RU" b="1" dirty="0" smtClean="0"/>
              <a:t>практический </a:t>
            </a:r>
            <a:r>
              <a:rPr lang="ru-RU" b="1" dirty="0"/>
              <a:t>опыт и разумное </a:t>
            </a:r>
            <a:r>
              <a:rPr lang="ru-RU" b="1" dirty="0" smtClean="0"/>
              <a:t>время;</a:t>
            </a:r>
            <a:endParaRPr lang="ru-RU" b="1" dirty="0"/>
          </a:p>
          <a:p>
            <a:pPr marL="342900" indent="-342900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b="1" dirty="0" smtClean="0"/>
              <a:t>Разработка Концепции требует временн</a:t>
            </a:r>
            <a:r>
              <a:rPr lang="ru-RU" b="1" i="1" dirty="0" smtClean="0"/>
              <a:t>ы</a:t>
            </a:r>
            <a:r>
              <a:rPr lang="ru-RU" b="1" dirty="0" smtClean="0"/>
              <a:t>х и финансовых затрат;</a:t>
            </a:r>
          </a:p>
          <a:p>
            <a:pPr marL="342900" indent="-342900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b="1" dirty="0" smtClean="0"/>
              <a:t>Разработка Концепции сопряжена с типовыми проектными рисками: </a:t>
            </a:r>
            <a:r>
              <a:rPr lang="ru-RU" b="1" dirty="0"/>
              <a:t>работа в режиме проекта в составе рабочей группы, </a:t>
            </a:r>
            <a:r>
              <a:rPr lang="ru-RU" b="1" dirty="0" smtClean="0"/>
              <a:t>нарушение сроков, несоблюдение бюджета.  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ru-RU" b="1" dirty="0">
                <a:solidFill>
                  <a:schemeClr val="bg1"/>
                </a:solidFill>
              </a:rPr>
              <a:t>Адекватная Концепция ИБ способна выполнить свою основную миссию – повысить уровень зрелости ОГВ или госкомпании, перейти от формального соответствия к реальной эффективности защиты </a:t>
            </a:r>
          </a:p>
          <a:p>
            <a:pPr marL="342900" indent="-342900">
              <a:spcBef>
                <a:spcPts val="12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ru-RU" b="1" dirty="0">
              <a:solidFill>
                <a:srgbClr val="00336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02029" y="908720"/>
            <a:ext cx="5314387" cy="818047"/>
          </a:xfrm>
          <a:prstGeom prst="rect">
            <a:avLst/>
          </a:prstGeom>
        </p:spPr>
        <p:txBody>
          <a:bodyPr wrap="square" lIns="78614" tIns="39308" rIns="78614" bIns="39308">
            <a:spAutoFit/>
          </a:bodyPr>
          <a:lstStyle/>
          <a:p>
            <a:pPr algn="r" defTabSz="78629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ea typeface="ＭＳ Ｐゴシック"/>
                <a:cs typeface="Arial" charset="0"/>
              </a:rPr>
              <a:t>Что требуется для разработки Концепции ИБ?</a:t>
            </a:r>
            <a:endParaRPr lang="ru-RU" sz="2400" b="1" dirty="0">
              <a:ea typeface="ＭＳ Ｐゴシック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8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lub.foto.ru/gallery/images/photo/2013/03/24/212970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08" y="2060848"/>
            <a:ext cx="3533775" cy="352839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filmapia.com/sites/default/files/filmapia/pub/place/shanghai-highwa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894" y="2060848"/>
            <a:ext cx="3485537" cy="352839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право 2"/>
          <p:cNvSpPr/>
          <p:nvPr/>
        </p:nvSpPr>
        <p:spPr>
          <a:xfrm>
            <a:off x="4146240" y="3501008"/>
            <a:ext cx="648072" cy="720080"/>
          </a:xfrm>
          <a:prstGeom prst="rightArrow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002029" y="908720"/>
            <a:ext cx="5314387" cy="448716"/>
          </a:xfrm>
          <a:prstGeom prst="rect">
            <a:avLst/>
          </a:prstGeom>
        </p:spPr>
        <p:txBody>
          <a:bodyPr wrap="square" lIns="78614" tIns="39308" rIns="78614" bIns="39308">
            <a:spAutoFit/>
          </a:bodyPr>
          <a:lstStyle/>
          <a:p>
            <a:pPr algn="r" defTabSz="78629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ea typeface="ＭＳ Ｐゴシック"/>
                <a:cs typeface="Arial" charset="0"/>
              </a:rPr>
              <a:t>ЗАКЛЮЧЕНИЕ</a:t>
            </a:r>
            <a:r>
              <a:rPr lang="en-US" sz="2400" b="1" dirty="0" smtClean="0">
                <a:ea typeface="ＭＳ Ｐゴシック"/>
                <a:cs typeface="Arial" charset="0"/>
              </a:rPr>
              <a:t> </a:t>
            </a:r>
            <a:r>
              <a:rPr lang="ru-RU" sz="2400" b="1" dirty="0" smtClean="0">
                <a:ea typeface="ＭＳ Ｐゴシック"/>
                <a:cs typeface="Arial" charset="0"/>
              </a:rPr>
              <a:t>И ВЫВОДЫ</a:t>
            </a:r>
            <a:endParaRPr lang="ru-RU" sz="2400" b="1" dirty="0">
              <a:ea typeface="ＭＳ Ｐゴシック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02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9"/>
          <p:cNvSpPr txBox="1">
            <a:spLocks noChangeArrowheads="1"/>
          </p:cNvSpPr>
          <p:nvPr/>
        </p:nvSpPr>
        <p:spPr bwMode="auto">
          <a:xfrm>
            <a:off x="74695" y="5674212"/>
            <a:ext cx="8994610" cy="399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614" tIns="39308" rIns="78614" bIns="39308">
            <a:spAutoFit/>
          </a:bodyPr>
          <a:lstStyle>
            <a:lvl1pPr marL="531813" defTabSz="785813" eaLnBrk="0" hangingPunct="0">
              <a:defRPr sz="3800">
                <a:solidFill>
                  <a:srgbClr val="0D4587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785813" eaLnBrk="0" hangingPunct="0">
              <a:defRPr sz="3800">
                <a:solidFill>
                  <a:srgbClr val="0D4587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785813" eaLnBrk="0" hangingPunct="0">
              <a:defRPr sz="3800">
                <a:solidFill>
                  <a:srgbClr val="0D4587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785813" eaLnBrk="0" hangingPunct="0">
              <a:defRPr sz="3800">
                <a:solidFill>
                  <a:srgbClr val="0D4587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785813" eaLnBrk="0" hangingPunct="0">
              <a:defRPr sz="3800">
                <a:solidFill>
                  <a:srgbClr val="0D4587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0D4587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0D4587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0D4587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0D4587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Aft>
                <a:spcPts val="1548"/>
              </a:spcAft>
            </a:pPr>
            <a:r>
              <a:rPr lang="ru-RU" sz="2100" b="1" dirty="0">
                <a:latin typeface="Calibri" pitchFamily="34" charset="0"/>
              </a:rPr>
              <a:t>18 лет лидерства на рынке информационной безопасности в России</a:t>
            </a:r>
          </a:p>
        </p:txBody>
      </p:sp>
      <p:pic>
        <p:nvPicPr>
          <p:cNvPr id="3074" name="Picture 2" descr="C:\Users\a.bayteev\Desktop\presentation_si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788" y="934417"/>
            <a:ext cx="7029719" cy="5077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260" y="274980"/>
            <a:ext cx="8228649" cy="784166"/>
          </a:xfrm>
        </p:spPr>
        <p:txBody>
          <a:bodyPr/>
          <a:lstStyle/>
          <a:p>
            <a:pPr marL="457306">
              <a:defRPr/>
            </a:pPr>
            <a:r>
              <a:rPr lang="ru-RU" sz="3400" dirty="0">
                <a:solidFill>
                  <a:srgbClr val="0D4587"/>
                </a:solidFill>
                <a:latin typeface="Calibri" panose="020F0502020204030204" pitchFamily="34" charset="0"/>
                <a:cs typeface="Arial" charset="0"/>
              </a:rPr>
              <a:t>Группа компаний «</a:t>
            </a:r>
            <a:r>
              <a:rPr lang="ru-RU" sz="3400" dirty="0" err="1">
                <a:solidFill>
                  <a:srgbClr val="0D4587"/>
                </a:solidFill>
                <a:latin typeface="Calibri" panose="020F0502020204030204" pitchFamily="34" charset="0"/>
                <a:cs typeface="Arial" charset="0"/>
              </a:rPr>
              <a:t>Информзащита</a:t>
            </a:r>
            <a:r>
              <a:rPr lang="ru-RU" sz="3400" dirty="0">
                <a:solidFill>
                  <a:srgbClr val="0D4587"/>
                </a:solidFill>
                <a:latin typeface="Calibri" panose="020F0502020204030204" pitchFamily="34" charset="0"/>
                <a:cs typeface="Arial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35934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63575" y="2884969"/>
            <a:ext cx="6428705" cy="258493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106296" tIns="53148" rIns="106296" bIns="53148">
            <a:spAutoFit/>
          </a:bodyPr>
          <a:lstStyle/>
          <a:p>
            <a:pPr defTabSz="1062966">
              <a:defRPr/>
            </a:pPr>
            <a:r>
              <a:rPr lang="ru-RU" sz="3200" b="1" dirty="0" smtClean="0">
                <a:solidFill>
                  <a:srgbClr val="0E3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Андрей Воробьев</a:t>
            </a:r>
            <a:endParaRPr lang="ru-RU" sz="3200" b="1" dirty="0">
              <a:solidFill>
                <a:srgbClr val="0E3C5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defTabSz="914400" eaLnBrk="0" hangingPunct="0">
              <a:defRPr/>
            </a:pPr>
            <a:r>
              <a:rPr lang="ru-RU" b="1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 Департамента по работе</a:t>
            </a:r>
            <a:endParaRPr lang="en-US" b="1" dirty="0" smtClean="0">
              <a:solidFill>
                <a:srgbClr val="4F81B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eaLnBrk="0" hangingPunct="0">
              <a:defRPr/>
            </a:pPr>
            <a:r>
              <a:rPr lang="ru-RU" b="1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государственными организациями</a:t>
            </a:r>
            <a:endParaRPr lang="en-US" b="1" dirty="0" smtClean="0">
              <a:solidFill>
                <a:srgbClr val="4F81B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eaLnBrk="0" hangingPunct="0">
              <a:defRPr/>
            </a:pPr>
            <a:endParaRPr lang="ru-RU" b="1" dirty="0" smtClean="0">
              <a:solidFill>
                <a:srgbClr val="4F81B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defRPr/>
            </a:pPr>
            <a:r>
              <a:rPr lang="ru-RU" sz="2500" b="1" dirty="0">
                <a:solidFill>
                  <a:srgbClr val="0E3C5B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+7</a:t>
            </a:r>
            <a:r>
              <a:rPr lang="en-US" sz="2500" b="1" dirty="0">
                <a:solidFill>
                  <a:srgbClr val="0E3C5B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ru-RU" sz="2500" b="1" dirty="0">
                <a:solidFill>
                  <a:srgbClr val="0E3C5B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</a:t>
            </a:r>
            <a:r>
              <a:rPr lang="en-US" sz="2500" b="1" dirty="0">
                <a:solidFill>
                  <a:srgbClr val="0E3C5B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4</a:t>
            </a:r>
            <a:r>
              <a:rPr lang="ru-RU" sz="2500" b="1" dirty="0">
                <a:solidFill>
                  <a:srgbClr val="0E3C5B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95) </a:t>
            </a:r>
            <a:r>
              <a:rPr lang="en-US" sz="2500" b="1" dirty="0">
                <a:solidFill>
                  <a:srgbClr val="0E3C5B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9</a:t>
            </a:r>
            <a:r>
              <a:rPr lang="ru-RU" sz="2500" b="1" dirty="0">
                <a:solidFill>
                  <a:srgbClr val="0E3C5B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80</a:t>
            </a:r>
            <a:r>
              <a:rPr lang="en-US" sz="2500" b="1" dirty="0">
                <a:solidFill>
                  <a:srgbClr val="0E3C5B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-</a:t>
            </a:r>
            <a:r>
              <a:rPr lang="ru-RU" sz="2500" b="1" dirty="0" smtClean="0">
                <a:solidFill>
                  <a:srgbClr val="0E3C5B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2345</a:t>
            </a:r>
            <a:endParaRPr lang="en-US" sz="2500" b="1" dirty="0" smtClean="0">
              <a:solidFill>
                <a:srgbClr val="0E3C5B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defTabSz="914400">
              <a:defRPr/>
            </a:pPr>
            <a:r>
              <a:rPr lang="en-US" sz="2500" b="1" dirty="0" smtClean="0">
                <a:solidFill>
                  <a:srgbClr val="0E3C5B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+7 (926) 573-6732</a:t>
            </a:r>
            <a:endParaRPr lang="ru-RU" sz="2500" b="1" dirty="0">
              <a:solidFill>
                <a:srgbClr val="0E3C5B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defTabSz="914400">
              <a:buFont typeface="Wingdings" pitchFamily="2" charset="2"/>
              <a:buNone/>
              <a:defRPr/>
            </a:pPr>
            <a:r>
              <a:rPr lang="en-US" sz="2500" b="1" dirty="0" smtClean="0">
                <a:solidFill>
                  <a:srgbClr val="0E3C5B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vav@infosec.ru</a:t>
            </a:r>
            <a:endParaRPr lang="ru-RU" sz="2500" b="1" dirty="0">
              <a:solidFill>
                <a:srgbClr val="0E3C5B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63575" y="5254625"/>
            <a:ext cx="5967413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296" tIns="53148" rIns="106296" bIns="53148" anchor="ctr"/>
          <a:lstStyle/>
          <a:p>
            <a:pPr defTabSz="914400">
              <a:defRPr/>
            </a:pPr>
            <a:endParaRPr lang="ru-RU" sz="3700" dirty="0">
              <a:solidFill>
                <a:srgbClr val="FFFFFF"/>
              </a:solidFill>
              <a:latin typeface="Arial Cyr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737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.bayteev\Desktop\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9493">
            <a:off x="5548866" y="551716"/>
            <a:ext cx="5538192" cy="553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36228" y="470457"/>
            <a:ext cx="5387887" cy="448716"/>
          </a:xfrm>
          <a:prstGeom prst="rect">
            <a:avLst/>
          </a:prstGeom>
        </p:spPr>
        <p:txBody>
          <a:bodyPr wrap="none" lIns="78614" tIns="39308" rIns="78614" bIns="39308">
            <a:spAutoFit/>
          </a:bodyPr>
          <a:lstStyle/>
          <a:p>
            <a:pPr defTabSz="78629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292"/>
                </a:solidFill>
                <a:ea typeface="ＭＳ Ｐゴシック"/>
                <a:cs typeface="Arial" charset="0"/>
              </a:rPr>
              <a:t>ЦЕЛИ И ЗАДАЧИ ИБ ГОССЕКТОРА</a:t>
            </a:r>
            <a:endParaRPr lang="ru-RU" sz="2400" b="1" dirty="0">
              <a:solidFill>
                <a:srgbClr val="007292"/>
              </a:solidFill>
              <a:ea typeface="ＭＳ Ｐゴシック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484784"/>
            <a:ext cx="7776864" cy="4483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ru-RU" b="1" dirty="0" smtClean="0">
                <a:solidFill>
                  <a:srgbClr val="0E3C5B"/>
                </a:solidFill>
              </a:rPr>
              <a:t>Первоочередная задача - обеспечивать соответствие требованиям Федерального законодательства…</a:t>
            </a:r>
            <a:endParaRPr lang="en-US" b="1" dirty="0" smtClean="0">
              <a:solidFill>
                <a:srgbClr val="0E3C5B"/>
              </a:solidFill>
            </a:endParaRPr>
          </a:p>
          <a:p>
            <a:pPr marL="742772" lvl="1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b="1" dirty="0" smtClean="0"/>
              <a:t>ФЗ </a:t>
            </a:r>
            <a:r>
              <a:rPr lang="ru-RU" sz="1600" b="1" dirty="0"/>
              <a:t>152 </a:t>
            </a:r>
            <a:r>
              <a:rPr lang="ru-RU" sz="1600" dirty="0"/>
              <a:t>«О персональных данных»</a:t>
            </a:r>
          </a:p>
          <a:p>
            <a:pPr marL="742772" lvl="1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b="1" dirty="0"/>
              <a:t>ФЗ 149 </a:t>
            </a:r>
            <a:r>
              <a:rPr lang="ru-RU" sz="1600" dirty="0"/>
              <a:t>«Об информации…»</a:t>
            </a:r>
          </a:p>
          <a:p>
            <a:pPr marL="742772" lvl="1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b="1" dirty="0"/>
              <a:t>ФЗ  63  </a:t>
            </a:r>
            <a:r>
              <a:rPr lang="ru-RU" sz="1600" dirty="0"/>
              <a:t>«Об электронной подписи»</a:t>
            </a:r>
          </a:p>
          <a:p>
            <a:pPr marL="742772" lvl="1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…и </a:t>
            </a:r>
            <a:r>
              <a:rPr lang="ru-RU" sz="1600" dirty="0" err="1"/>
              <a:t>др</a:t>
            </a:r>
            <a:r>
              <a:rPr lang="ru-RU" sz="1600" dirty="0" smtClean="0"/>
              <a:t>…</a:t>
            </a:r>
            <a:endParaRPr lang="ru-RU" sz="1600" dirty="0"/>
          </a:p>
          <a:p>
            <a:pPr>
              <a:spcAft>
                <a:spcPts val="1000"/>
              </a:spcAft>
            </a:pPr>
            <a:r>
              <a:rPr lang="ru-RU" b="1" dirty="0" smtClean="0">
                <a:solidFill>
                  <a:srgbClr val="0E3C5B"/>
                </a:solidFill>
              </a:rPr>
              <a:t>…ФОИВ (регуляторов)</a:t>
            </a:r>
            <a:endParaRPr lang="en-US" b="1" dirty="0" smtClean="0">
              <a:solidFill>
                <a:srgbClr val="0E3C5B"/>
              </a:solidFill>
            </a:endParaRPr>
          </a:p>
          <a:p>
            <a:pPr marL="742772" lvl="1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b="1" dirty="0" smtClean="0"/>
              <a:t>ПП </a:t>
            </a:r>
            <a:r>
              <a:rPr lang="ru-RU" sz="1600" b="1" dirty="0"/>
              <a:t>211 </a:t>
            </a:r>
            <a:r>
              <a:rPr lang="ru-RU" sz="1600" dirty="0"/>
              <a:t>о перечне мер по выполнению требований ФЗ 152</a:t>
            </a:r>
          </a:p>
          <a:p>
            <a:pPr marL="742772" lvl="1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b="1" dirty="0"/>
              <a:t>Приказ №17 </a:t>
            </a:r>
            <a:r>
              <a:rPr lang="ru-RU" sz="1600" dirty="0"/>
              <a:t>ФСТЭК о мерах по защите ГИС;</a:t>
            </a:r>
          </a:p>
          <a:p>
            <a:pPr marL="742772" lvl="1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…и </a:t>
            </a:r>
            <a:r>
              <a:rPr lang="ru-RU" sz="1600" dirty="0" err="1"/>
              <a:t>др</a:t>
            </a:r>
            <a:r>
              <a:rPr lang="ru-RU" sz="1600" dirty="0" smtClean="0"/>
              <a:t>…</a:t>
            </a:r>
            <a:endParaRPr lang="ru-RU" sz="2000" b="1" dirty="0">
              <a:solidFill>
                <a:srgbClr val="003366"/>
              </a:solidFill>
            </a:endParaRPr>
          </a:p>
          <a:p>
            <a:pPr>
              <a:spcAft>
                <a:spcPts val="1000"/>
              </a:spcAft>
            </a:pPr>
            <a:endParaRPr lang="ru-RU" b="1" dirty="0" smtClean="0">
              <a:solidFill>
                <a:srgbClr val="0E3C5B"/>
              </a:solidFill>
            </a:endParaRPr>
          </a:p>
          <a:p>
            <a:pPr>
              <a:spcAft>
                <a:spcPts val="1000"/>
              </a:spcAft>
            </a:pPr>
            <a:r>
              <a:rPr lang="ru-RU" b="1" dirty="0" smtClean="0">
                <a:solidFill>
                  <a:srgbClr val="0E3C5B"/>
                </a:solidFill>
              </a:rPr>
              <a:t>…и отраслевого регулирования (в</a:t>
            </a:r>
            <a:r>
              <a:rPr lang="en-US" b="1" dirty="0" smtClean="0">
                <a:solidFill>
                  <a:srgbClr val="0E3C5B"/>
                </a:solidFill>
              </a:rPr>
              <a:t> </a:t>
            </a:r>
            <a:r>
              <a:rPr lang="ru-RU" b="1" dirty="0" err="1" smtClean="0">
                <a:solidFill>
                  <a:srgbClr val="0E3C5B"/>
                </a:solidFill>
              </a:rPr>
              <a:t>т.ч</a:t>
            </a:r>
            <a:r>
              <a:rPr lang="ru-RU" b="1" dirty="0" smtClean="0">
                <a:solidFill>
                  <a:srgbClr val="0E3C5B"/>
                </a:solidFill>
              </a:rPr>
              <a:t>. безопасность КВО)</a:t>
            </a:r>
            <a:endParaRPr lang="ru-RU" b="1" dirty="0">
              <a:solidFill>
                <a:srgbClr val="0E3C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84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.bayteev\Desktop\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91225" y="1196752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3528" y="1397282"/>
            <a:ext cx="8059548" cy="570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ru-RU" sz="2000" b="1" dirty="0" smtClean="0">
                <a:solidFill>
                  <a:srgbClr val="FCB813"/>
                </a:solidFill>
              </a:rPr>
              <a:t>Достаточно ли соответствия для эффективного</a:t>
            </a:r>
            <a:r>
              <a:rPr lang="en-US" sz="2000" b="1" dirty="0" smtClean="0">
                <a:solidFill>
                  <a:srgbClr val="FCB813"/>
                </a:solidFill>
              </a:rPr>
              <a:t>     </a:t>
            </a:r>
            <a:r>
              <a:rPr lang="ru-RU" sz="2000" b="1" dirty="0" smtClean="0">
                <a:solidFill>
                  <a:srgbClr val="FCB813"/>
                </a:solidFill>
              </a:rPr>
              <a:t>обеспечения ИБ в современных условиях?</a:t>
            </a:r>
            <a:endParaRPr lang="en-US" sz="2000" b="1" dirty="0" smtClean="0">
              <a:solidFill>
                <a:srgbClr val="FCB813"/>
              </a:solidFill>
            </a:endParaRPr>
          </a:p>
          <a:p>
            <a:pPr>
              <a:spcAft>
                <a:spcPts val="1000"/>
              </a:spcAft>
            </a:pPr>
            <a:r>
              <a:rPr lang="ru-RU" b="1" dirty="0" smtClean="0">
                <a:solidFill>
                  <a:srgbClr val="0E3C5B"/>
                </a:solidFill>
              </a:rPr>
              <a:t>Органы государственной </a:t>
            </a:r>
            <a:r>
              <a:rPr lang="ru-RU" b="1" dirty="0">
                <a:solidFill>
                  <a:srgbClr val="0E3C5B"/>
                </a:solidFill>
              </a:rPr>
              <a:t>власти (ОГВ)  и госкомпании также должны учитывать: </a:t>
            </a:r>
            <a:endParaRPr lang="en-US" b="1" dirty="0" smtClean="0">
              <a:solidFill>
                <a:srgbClr val="0E3C5B"/>
              </a:solidFill>
            </a:endParaRPr>
          </a:p>
          <a:p>
            <a:pPr marL="799922" lvl="1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Внедрение ИТ </a:t>
            </a:r>
            <a:r>
              <a:rPr lang="ru-RU" sz="1600" b="1" dirty="0"/>
              <a:t>в процессы </a:t>
            </a:r>
            <a:r>
              <a:rPr lang="ru-RU" sz="1600" b="1" dirty="0" err="1"/>
              <a:t>госуправления</a:t>
            </a:r>
            <a:r>
              <a:rPr lang="ru-RU" sz="1600" dirty="0"/>
              <a:t>: массовое развитие ГИС, перевод </a:t>
            </a:r>
            <a:r>
              <a:rPr lang="ru-RU" sz="1600" dirty="0" err="1"/>
              <a:t>госуслуг</a:t>
            </a:r>
            <a:r>
              <a:rPr lang="ru-RU" sz="1600" dirty="0"/>
              <a:t> в электронный вид и т.д</a:t>
            </a:r>
            <a:r>
              <a:rPr lang="ru-RU" sz="1600" dirty="0" smtClean="0"/>
              <a:t>.;</a:t>
            </a:r>
            <a:endParaRPr lang="en-US" sz="1600" dirty="0" smtClean="0"/>
          </a:p>
          <a:p>
            <a:pPr marL="799922" lvl="1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 smtClean="0"/>
              <a:t>Курс </a:t>
            </a:r>
            <a:r>
              <a:rPr lang="ru-RU" sz="1600" dirty="0"/>
              <a:t>на </a:t>
            </a:r>
            <a:r>
              <a:rPr lang="ru-RU" sz="1600" b="1" dirty="0"/>
              <a:t>партнерство и сотрудничество </a:t>
            </a:r>
            <a:r>
              <a:rPr lang="ru-RU" sz="1600" dirty="0"/>
              <a:t>в области обеспечения безопасности, а также широкое использование современных технологий (в </a:t>
            </a:r>
            <a:r>
              <a:rPr lang="ru-RU" sz="1600" dirty="0" err="1"/>
              <a:t>т.ч</a:t>
            </a:r>
            <a:r>
              <a:rPr lang="ru-RU" sz="1600" dirty="0"/>
              <a:t> </a:t>
            </a:r>
            <a:r>
              <a:rPr lang="en-US" sz="1600" dirty="0"/>
              <a:t>WEB)</a:t>
            </a:r>
            <a:r>
              <a:rPr lang="ru-RU" sz="1600" dirty="0" smtClean="0"/>
              <a:t>*;</a:t>
            </a:r>
            <a:endParaRPr lang="en-US" sz="1600" dirty="0" smtClean="0"/>
          </a:p>
          <a:p>
            <a:pPr marL="799922" lvl="1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 smtClean="0"/>
              <a:t>Основные </a:t>
            </a:r>
            <a:r>
              <a:rPr lang="ru-RU" sz="1600" dirty="0"/>
              <a:t>направления </a:t>
            </a:r>
            <a:r>
              <a:rPr lang="ru-RU" sz="1600" b="1" dirty="0"/>
              <a:t>государственной политики </a:t>
            </a:r>
            <a:r>
              <a:rPr lang="ru-RU" sz="1600" dirty="0"/>
              <a:t>в области </a:t>
            </a:r>
            <a:r>
              <a:rPr lang="ru-RU" sz="1600" dirty="0" smtClean="0"/>
              <a:t>обеспечения </a:t>
            </a:r>
            <a:r>
              <a:rPr lang="ru-RU" sz="1600" dirty="0"/>
              <a:t>ИБ и ход целевых </a:t>
            </a:r>
            <a:r>
              <a:rPr lang="ru-RU" sz="1600" b="1" dirty="0"/>
              <a:t>государственных программ </a:t>
            </a:r>
            <a:r>
              <a:rPr lang="ru-RU" sz="1600" dirty="0"/>
              <a:t>(«Информационное общество» и др</a:t>
            </a:r>
            <a:r>
              <a:rPr lang="ru-RU" sz="1600" dirty="0" smtClean="0"/>
              <a:t>.).</a:t>
            </a:r>
            <a:endParaRPr lang="en-US" sz="1600" dirty="0" smtClean="0"/>
          </a:p>
          <a:p>
            <a:pPr marL="342900" indent="-342900">
              <a:spcBef>
                <a:spcPts val="6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en-US" sz="1600" b="1" dirty="0">
              <a:solidFill>
                <a:srgbClr val="0E3C5B"/>
              </a:solidFill>
            </a:endParaRPr>
          </a:p>
          <a:p>
            <a:pPr lvl="0">
              <a:spcBef>
                <a:spcPts val="600"/>
              </a:spcBef>
              <a:spcAft>
                <a:spcPts val="1000"/>
              </a:spcAft>
            </a:pPr>
            <a:r>
              <a:rPr lang="ru-RU" sz="1200" b="1" i="1" dirty="0">
                <a:solidFill>
                  <a:srgbClr val="003366"/>
                </a:solidFill>
              </a:rPr>
              <a:t>* Из обращения Президента РФ к Федеральному собранию, декабрь 2013</a:t>
            </a:r>
            <a:endParaRPr lang="ru-RU" sz="1200" i="1" dirty="0">
              <a:solidFill>
                <a:srgbClr val="003366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ru-RU" sz="1600" b="1" dirty="0">
              <a:solidFill>
                <a:srgbClr val="0E3C5B"/>
              </a:solidFill>
            </a:endParaRPr>
          </a:p>
          <a:p>
            <a:pPr>
              <a:spcAft>
                <a:spcPts val="1000"/>
              </a:spcAft>
            </a:pPr>
            <a:endParaRPr lang="ru-RU" sz="2000" b="1" dirty="0">
              <a:solidFill>
                <a:srgbClr val="FCB813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6228" y="260648"/>
            <a:ext cx="3996161" cy="818047"/>
          </a:xfrm>
          <a:prstGeom prst="rect">
            <a:avLst/>
          </a:prstGeom>
        </p:spPr>
        <p:txBody>
          <a:bodyPr wrap="none" lIns="78614" tIns="39308" rIns="78614" bIns="39308">
            <a:spAutoFit/>
          </a:bodyPr>
          <a:lstStyle/>
          <a:p>
            <a:pPr defTabSz="78629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292"/>
                </a:solidFill>
                <a:ea typeface="ＭＳ Ｐゴシック"/>
                <a:cs typeface="Arial" charset="0"/>
              </a:rPr>
              <a:t>ИБ ГОССЕКТОРА:</a:t>
            </a:r>
            <a:endParaRPr lang="en-US" sz="2400" b="1" dirty="0" smtClean="0">
              <a:solidFill>
                <a:srgbClr val="007292"/>
              </a:solidFill>
              <a:ea typeface="ＭＳ Ｐゴシック"/>
              <a:cs typeface="Arial" charset="0"/>
            </a:endParaRPr>
          </a:p>
          <a:p>
            <a:pPr defTabSz="78629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292"/>
                </a:solidFill>
                <a:ea typeface="ＭＳ Ｐゴシック"/>
                <a:cs typeface="Arial" charset="0"/>
              </a:rPr>
              <a:t>СОВРЕМЕННЫЙ ВЗГЛЯД</a:t>
            </a:r>
            <a:endParaRPr lang="ru-RU" sz="2400" b="1" dirty="0">
              <a:solidFill>
                <a:srgbClr val="007292"/>
              </a:solidFill>
              <a:ea typeface="ＭＳ Ｐゴシック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19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.bayteev\Desktop\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6422">
            <a:off x="4514592" y="222509"/>
            <a:ext cx="7149554" cy="7149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412776"/>
            <a:ext cx="7301526" cy="4549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rgbClr val="0E3C5B"/>
                </a:solidFill>
              </a:rPr>
              <a:t>Современные цели, стоящие перед </a:t>
            </a:r>
            <a:r>
              <a:rPr lang="ru-RU" b="1" dirty="0" smtClean="0">
                <a:solidFill>
                  <a:srgbClr val="0E3C5B"/>
                </a:solidFill>
              </a:rPr>
              <a:t>ОГВ и госкомпаниями :</a:t>
            </a:r>
          </a:p>
          <a:p>
            <a:pPr lvl="0"/>
            <a:endParaRPr lang="en-US" sz="2000" b="1" dirty="0" smtClean="0">
              <a:solidFill>
                <a:srgbClr val="0E3C5B"/>
              </a:solidFill>
            </a:endParaRPr>
          </a:p>
          <a:p>
            <a:pPr marL="742772" lvl="1" indent="-285750">
              <a:spcBef>
                <a:spcPts val="6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ru-RU" sz="2000" dirty="0"/>
              <a:t>Повышение эффективности власти и совершенствование функций </a:t>
            </a:r>
            <a:r>
              <a:rPr lang="ru-RU" sz="2000" dirty="0" err="1" smtClean="0"/>
              <a:t>госуправления</a:t>
            </a:r>
            <a:r>
              <a:rPr lang="ru-RU" sz="2000" dirty="0" smtClean="0"/>
              <a:t>;</a:t>
            </a:r>
            <a:endParaRPr lang="en-US" sz="2000" dirty="0" smtClean="0"/>
          </a:p>
          <a:p>
            <a:pPr marL="742772" lvl="1" indent="-285750">
              <a:spcBef>
                <a:spcPts val="6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ru-RU" sz="2000" dirty="0" smtClean="0"/>
              <a:t>Повышение </a:t>
            </a:r>
            <a:r>
              <a:rPr lang="ru-RU" sz="2000" dirty="0"/>
              <a:t>качества </a:t>
            </a:r>
            <a:r>
              <a:rPr lang="ru-RU" sz="2000" dirty="0" err="1"/>
              <a:t>госуслуг</a:t>
            </a:r>
            <a:r>
              <a:rPr lang="ru-RU" sz="2000" dirty="0" smtClean="0"/>
              <a:t>;</a:t>
            </a:r>
            <a:endParaRPr lang="en-US" sz="2000" dirty="0" smtClean="0"/>
          </a:p>
          <a:p>
            <a:pPr marL="742772" lvl="1" indent="-285750">
              <a:spcBef>
                <a:spcPts val="6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ru-RU" sz="2000" dirty="0" smtClean="0"/>
              <a:t>Повышение </a:t>
            </a:r>
            <a:r>
              <a:rPr lang="ru-RU" sz="2000" dirty="0"/>
              <a:t>прозрачности деятельности</a:t>
            </a:r>
            <a:r>
              <a:rPr lang="ru-RU" sz="2000" dirty="0" smtClean="0"/>
              <a:t>;</a:t>
            </a:r>
            <a:endParaRPr lang="en-US" sz="2000" dirty="0" smtClean="0"/>
          </a:p>
          <a:p>
            <a:pPr marL="742772" lvl="1" indent="-285750">
              <a:spcBef>
                <a:spcPts val="6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ru-RU" sz="2000" dirty="0" smtClean="0"/>
              <a:t>Сокращение </a:t>
            </a:r>
            <a:r>
              <a:rPr lang="ru-RU" sz="2000" dirty="0"/>
              <a:t>издержек и экономическая эффективность</a:t>
            </a:r>
            <a:r>
              <a:rPr lang="ru-RU" sz="2000" dirty="0" smtClean="0"/>
              <a:t>;</a:t>
            </a:r>
            <a:endParaRPr lang="en-US" sz="2000" dirty="0" smtClean="0"/>
          </a:p>
          <a:p>
            <a:pPr marL="742772" lvl="1" indent="-285750">
              <a:spcBef>
                <a:spcPts val="6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ru-RU" sz="2000" dirty="0" smtClean="0"/>
              <a:t>Обеспечение </a:t>
            </a:r>
            <a:r>
              <a:rPr lang="ru-RU" sz="2000" dirty="0"/>
              <a:t>соответствия требованиям</a:t>
            </a:r>
            <a:r>
              <a:rPr lang="ru-RU" sz="2000" dirty="0" smtClean="0"/>
              <a:t>;</a:t>
            </a:r>
            <a:endParaRPr lang="en-US" sz="2000" dirty="0" smtClean="0"/>
          </a:p>
          <a:p>
            <a:pPr marL="742772" lvl="1" indent="-285750">
              <a:spcBef>
                <a:spcPts val="6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ru-RU" sz="2000" dirty="0" smtClean="0"/>
              <a:t>Готовность </a:t>
            </a:r>
            <a:r>
              <a:rPr lang="ru-RU" sz="2000" dirty="0"/>
              <a:t>к </a:t>
            </a:r>
            <a:r>
              <a:rPr lang="ru-RU" sz="2000" dirty="0" smtClean="0"/>
              <a:t>появлению </a:t>
            </a:r>
            <a:r>
              <a:rPr lang="ru-RU" sz="2000" dirty="0"/>
              <a:t>новых ИТ-технологий и трендов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6228" y="260648"/>
            <a:ext cx="3611953" cy="818047"/>
          </a:xfrm>
          <a:prstGeom prst="rect">
            <a:avLst/>
          </a:prstGeom>
        </p:spPr>
        <p:txBody>
          <a:bodyPr wrap="none" lIns="78614" tIns="39308" rIns="78614" bIns="39308">
            <a:spAutoFit/>
          </a:bodyPr>
          <a:lstStyle/>
          <a:p>
            <a:pPr defTabSz="78629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292"/>
                </a:solidFill>
                <a:ea typeface="ＭＳ Ｐゴシック"/>
                <a:cs typeface="Arial" charset="0"/>
              </a:rPr>
              <a:t>СОВРЕМЕННЫЕ ЦЕЛИ</a:t>
            </a:r>
            <a:endParaRPr lang="en-US" sz="2400" b="1" dirty="0" smtClean="0">
              <a:solidFill>
                <a:srgbClr val="007292"/>
              </a:solidFill>
              <a:ea typeface="ＭＳ Ｐゴシック"/>
              <a:cs typeface="Arial" charset="0"/>
            </a:endParaRPr>
          </a:p>
          <a:p>
            <a:pPr defTabSz="78629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292"/>
                </a:solidFill>
                <a:ea typeface="ＭＳ Ｐゴシック"/>
                <a:cs typeface="Arial" charset="0"/>
              </a:rPr>
              <a:t>ИБ ГОССЕКТОРА</a:t>
            </a:r>
            <a:endParaRPr lang="ru-RU" sz="2400" b="1" dirty="0">
              <a:solidFill>
                <a:srgbClr val="007292"/>
              </a:solidFill>
              <a:ea typeface="ＭＳ Ｐゴシック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94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3632" y="1660930"/>
            <a:ext cx="7986840" cy="4426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chemeClr val="bg1"/>
                </a:solidFill>
              </a:rPr>
              <a:t>Основные проблемы </a:t>
            </a:r>
            <a:r>
              <a:rPr lang="ru-RU" b="1" dirty="0" smtClean="0">
                <a:solidFill>
                  <a:schemeClr val="bg1"/>
                </a:solidFill>
              </a:rPr>
              <a:t>ОГВ и госкомпаний в части ИБ</a:t>
            </a:r>
            <a:endParaRPr lang="en-US" b="1" dirty="0" smtClean="0">
              <a:solidFill>
                <a:schemeClr val="bg1"/>
              </a:solidFill>
            </a:endParaRP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и </a:t>
            </a:r>
            <a:r>
              <a:rPr lang="ru-RU" b="1" dirty="0">
                <a:solidFill>
                  <a:schemeClr val="bg1"/>
                </a:solidFill>
              </a:rPr>
              <a:t>причины их возникновения</a:t>
            </a:r>
            <a:r>
              <a:rPr lang="ru-RU" b="1" dirty="0" smtClean="0">
                <a:solidFill>
                  <a:schemeClr val="bg1"/>
                </a:solidFill>
              </a:rPr>
              <a:t>:</a:t>
            </a:r>
          </a:p>
          <a:p>
            <a:pPr lvl="0"/>
            <a:endParaRPr lang="en-US" b="1" dirty="0" smtClean="0">
              <a:solidFill>
                <a:schemeClr val="bg1"/>
              </a:solidFill>
            </a:endParaRPr>
          </a:p>
          <a:p>
            <a:pPr marL="799922" lvl="1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b="1" dirty="0"/>
              <a:t>Низкая фактическая защищенность (несмотря на формальное соответствие), в </a:t>
            </a:r>
            <a:r>
              <a:rPr lang="ru-RU" sz="1600" b="1" dirty="0" err="1"/>
              <a:t>т.ч</a:t>
            </a:r>
            <a:r>
              <a:rPr lang="ru-RU" sz="1600" b="1" dirty="0"/>
              <a:t>  из-за недостаточности организационных мер</a:t>
            </a:r>
            <a:r>
              <a:rPr lang="ru-RU" sz="1600" b="1" dirty="0" smtClean="0"/>
              <a:t>*;</a:t>
            </a:r>
            <a:endParaRPr lang="en-US" sz="1600" b="1" dirty="0" smtClean="0"/>
          </a:p>
          <a:p>
            <a:pPr marL="799922" lvl="1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b="1" dirty="0" smtClean="0"/>
              <a:t>Отсутствие </a:t>
            </a:r>
            <a:r>
              <a:rPr lang="ru-RU" sz="1600" b="1" dirty="0"/>
              <a:t>выделенных должностей </a:t>
            </a:r>
            <a:r>
              <a:rPr lang="ru-RU" sz="1600" b="1" dirty="0" smtClean="0"/>
              <a:t>и/или </a:t>
            </a:r>
            <a:r>
              <a:rPr lang="ru-RU" sz="1600" b="1" dirty="0"/>
              <a:t>нехватка квалифицированных кадров</a:t>
            </a:r>
            <a:r>
              <a:rPr lang="ru-RU" sz="1600" b="1" dirty="0" smtClean="0"/>
              <a:t>;</a:t>
            </a:r>
            <a:endParaRPr lang="en-US" sz="1600" b="1" dirty="0" smtClean="0"/>
          </a:p>
          <a:p>
            <a:pPr marL="799922" lvl="1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b="1" dirty="0" smtClean="0"/>
              <a:t>Отсутствует </a:t>
            </a:r>
            <a:r>
              <a:rPr lang="ru-RU" sz="1600" b="1" dirty="0"/>
              <a:t>единая информационная политика и архитектура: разобщенность ИС, «зоопарк» технических решений</a:t>
            </a:r>
            <a:r>
              <a:rPr lang="ru-RU" sz="1600" b="1" dirty="0" smtClean="0"/>
              <a:t>;</a:t>
            </a:r>
          </a:p>
          <a:p>
            <a:pPr marL="799922" lvl="1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b="1" dirty="0" smtClean="0"/>
              <a:t>Единые требования, которые должны предъявляться к </a:t>
            </a:r>
            <a:r>
              <a:rPr lang="ru-RU" sz="1600" b="1" dirty="0" err="1" smtClean="0"/>
              <a:t>аутсорсеру</a:t>
            </a:r>
            <a:r>
              <a:rPr lang="ru-RU" sz="1600" b="1" dirty="0" smtClean="0"/>
              <a:t> в части ИБ, отсутствуют;</a:t>
            </a:r>
            <a:endParaRPr lang="en-US" sz="1600" b="1" dirty="0" smtClean="0"/>
          </a:p>
          <a:p>
            <a:pPr marL="799922" lvl="1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b="1" dirty="0" smtClean="0"/>
              <a:t>Не </a:t>
            </a:r>
            <a:r>
              <a:rPr lang="ru-RU" sz="1600" b="1" dirty="0"/>
              <a:t>унифицирована нормативная </a:t>
            </a:r>
            <a:r>
              <a:rPr lang="ru-RU" sz="1600" b="1" dirty="0" smtClean="0"/>
              <a:t>база. </a:t>
            </a:r>
            <a:endParaRPr lang="en-US" sz="1600" b="1" dirty="0" smtClean="0"/>
          </a:p>
          <a:p>
            <a:pPr lvl="0">
              <a:spcBef>
                <a:spcPts val="600"/>
              </a:spcBef>
            </a:pPr>
            <a:r>
              <a:rPr lang="ru-RU" sz="1200" b="1" i="1" dirty="0" smtClean="0">
                <a:solidFill>
                  <a:schemeClr val="bg1"/>
                </a:solidFill>
              </a:rPr>
              <a:t>* </a:t>
            </a:r>
            <a:r>
              <a:rPr lang="ru-RU" sz="1200" b="1" i="1" dirty="0">
                <a:solidFill>
                  <a:schemeClr val="bg1"/>
                </a:solidFill>
              </a:rPr>
              <a:t>По результатам независимых анализов </a:t>
            </a:r>
            <a:r>
              <a:rPr lang="ru-RU" sz="1200" b="1" i="1" dirty="0" smtClean="0">
                <a:solidFill>
                  <a:schemeClr val="bg1"/>
                </a:solidFill>
              </a:rPr>
              <a:t>защищенности</a:t>
            </a:r>
            <a:endParaRPr lang="ru-RU" b="1" dirty="0">
              <a:solidFill>
                <a:srgbClr val="0E3C5B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6033" y="620688"/>
            <a:ext cx="3884399" cy="448716"/>
          </a:xfrm>
          <a:prstGeom prst="rect">
            <a:avLst/>
          </a:prstGeom>
        </p:spPr>
        <p:txBody>
          <a:bodyPr wrap="none" lIns="78614" tIns="39308" rIns="78614" bIns="39308">
            <a:spAutoFit/>
          </a:bodyPr>
          <a:lstStyle/>
          <a:p>
            <a:pPr defTabSz="78629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bg1"/>
                </a:solidFill>
                <a:ea typeface="ＭＳ Ｐゴシック"/>
                <a:cs typeface="Arial" charset="0"/>
              </a:rPr>
              <a:t>ГОТОВ ЛИ ГОССЕКТОР?</a:t>
            </a:r>
            <a:endParaRPr lang="ru-RU" sz="2400" b="1" dirty="0">
              <a:solidFill>
                <a:schemeClr val="bg1"/>
              </a:solidFill>
              <a:ea typeface="ＭＳ Ｐゴシック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61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.bayteev\Desktop\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956" y="-737491"/>
            <a:ext cx="7272808" cy="7272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1052736"/>
            <a:ext cx="7707391" cy="6227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b="1" dirty="0">
                <a:solidFill>
                  <a:srgbClr val="0E3C5B"/>
                </a:solidFill>
              </a:rPr>
              <a:t>Основные задачи ИБ госорганов </a:t>
            </a:r>
            <a:r>
              <a:rPr lang="ru-RU" b="1" dirty="0" smtClean="0">
                <a:solidFill>
                  <a:srgbClr val="0E3C5B"/>
                </a:solidFill>
              </a:rPr>
              <a:t>и</a:t>
            </a:r>
            <a:r>
              <a:rPr lang="en-US" b="1" dirty="0">
                <a:solidFill>
                  <a:srgbClr val="0E3C5B"/>
                </a:solidFill>
              </a:rPr>
              <a:t> </a:t>
            </a:r>
            <a:r>
              <a:rPr lang="en-US" b="1" dirty="0" smtClean="0">
                <a:solidFill>
                  <a:srgbClr val="0E3C5B"/>
                </a:solidFill>
              </a:rPr>
              <a:t>                                           </a:t>
            </a:r>
            <a:r>
              <a:rPr lang="ru-RU" b="1" dirty="0" smtClean="0">
                <a:solidFill>
                  <a:srgbClr val="0E3C5B"/>
                </a:solidFill>
              </a:rPr>
              <a:t>госкомпаний </a:t>
            </a:r>
            <a:r>
              <a:rPr lang="ru-RU" b="1" dirty="0">
                <a:solidFill>
                  <a:srgbClr val="0E3C5B"/>
                </a:solidFill>
              </a:rPr>
              <a:t>на современном </a:t>
            </a:r>
            <a:r>
              <a:rPr lang="ru-RU" b="1" dirty="0" smtClean="0">
                <a:solidFill>
                  <a:srgbClr val="0E3C5B"/>
                </a:solidFill>
              </a:rPr>
              <a:t>этапе</a:t>
            </a:r>
            <a:r>
              <a:rPr lang="en-US" b="1" dirty="0" smtClean="0">
                <a:solidFill>
                  <a:srgbClr val="0E3C5B"/>
                </a:solidFill>
              </a:rPr>
              <a:t>:</a:t>
            </a:r>
          </a:p>
          <a:p>
            <a:pPr marL="799922" lvl="1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Выстраивание СОИБ;</a:t>
            </a:r>
          </a:p>
          <a:p>
            <a:pPr marL="799922" lvl="1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Техническая защита и аттестация</a:t>
            </a:r>
          </a:p>
          <a:p>
            <a:pPr marL="799922" lvl="1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Стандартизация и унификация, в </a:t>
            </a:r>
            <a:r>
              <a:rPr lang="ru-RU" sz="1600" dirty="0" err="1"/>
              <a:t>т.ч</a:t>
            </a:r>
            <a:r>
              <a:rPr lang="ru-RU" sz="1600" dirty="0"/>
              <a:t>. разработка типовой документации;</a:t>
            </a:r>
          </a:p>
          <a:p>
            <a:pPr marL="799922" lvl="1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Повышение квалификации и подготовка квалифицированных кадров;</a:t>
            </a:r>
          </a:p>
          <a:p>
            <a:pPr marL="799922" lvl="1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Разработка системы показателей эффективности мер ИБ, внутренний контроль и оценка защищенности;</a:t>
            </a:r>
          </a:p>
          <a:p>
            <a:pPr marL="799922" lvl="1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Сертификация ПО;</a:t>
            </a:r>
          </a:p>
          <a:p>
            <a:pPr marL="799922" lvl="1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Обеспечение безопасности в условиях широкого использования мобильных и WEB-технологий</a:t>
            </a:r>
            <a:r>
              <a:rPr lang="ru-RU" sz="1600" dirty="0" smtClean="0"/>
              <a:t>.</a:t>
            </a:r>
            <a:endParaRPr lang="en-US" sz="1600" dirty="0" smtClean="0"/>
          </a:p>
          <a:p>
            <a:pPr lvl="1">
              <a:spcBef>
                <a:spcPts val="600"/>
              </a:spcBef>
              <a:spcAft>
                <a:spcPts val="1000"/>
              </a:spcAft>
            </a:pPr>
            <a:r>
              <a:rPr lang="ru-RU" sz="1600" b="1" dirty="0">
                <a:solidFill>
                  <a:srgbClr val="FCB813"/>
                </a:solidFill>
              </a:rPr>
              <a:t>Как ничего не забыть и </a:t>
            </a:r>
            <a:r>
              <a:rPr lang="ru-RU" sz="1600" b="1" dirty="0" smtClean="0">
                <a:solidFill>
                  <a:srgbClr val="FCB813"/>
                </a:solidFill>
              </a:rPr>
              <a:t>наоборот</a:t>
            </a:r>
            <a:r>
              <a:rPr lang="en-US" sz="1600" b="1" dirty="0" smtClean="0">
                <a:solidFill>
                  <a:srgbClr val="FCB813"/>
                </a:solidFill>
              </a:rPr>
              <a:t>				  </a:t>
            </a:r>
            <a:r>
              <a:rPr lang="ru-RU" sz="1600" b="1" dirty="0" smtClean="0">
                <a:solidFill>
                  <a:srgbClr val="FCB813"/>
                </a:solidFill>
              </a:rPr>
              <a:t>– </a:t>
            </a:r>
            <a:r>
              <a:rPr lang="ru-RU" sz="1600" b="1" dirty="0">
                <a:solidFill>
                  <a:srgbClr val="FCB813"/>
                </a:solidFill>
              </a:rPr>
              <a:t>не расходовать средства на избыточную защиту?</a:t>
            </a:r>
          </a:p>
          <a:p>
            <a:pPr marL="799922" lvl="1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ru-RU" sz="1600" dirty="0"/>
          </a:p>
          <a:p>
            <a:pPr lvl="0">
              <a:spcAft>
                <a:spcPts val="1000"/>
              </a:spcAft>
            </a:pPr>
            <a:endParaRPr lang="ru-RU" b="1" dirty="0">
              <a:solidFill>
                <a:srgbClr val="0E3C5B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6228" y="260648"/>
            <a:ext cx="3602142" cy="818047"/>
          </a:xfrm>
          <a:prstGeom prst="rect">
            <a:avLst/>
          </a:prstGeom>
        </p:spPr>
        <p:txBody>
          <a:bodyPr wrap="none" lIns="78614" tIns="39308" rIns="78614" bIns="39308">
            <a:spAutoFit/>
          </a:bodyPr>
          <a:lstStyle/>
          <a:p>
            <a:pPr defTabSz="78629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292"/>
                </a:solidFill>
                <a:ea typeface="ＭＳ Ｐゴシック"/>
                <a:cs typeface="Arial" charset="0"/>
              </a:rPr>
              <a:t>ЗАДАЧИ ГОССЕКТОРА</a:t>
            </a:r>
            <a:endParaRPr lang="en-US" sz="2400" b="1" dirty="0" smtClean="0">
              <a:solidFill>
                <a:srgbClr val="007292"/>
              </a:solidFill>
              <a:ea typeface="ＭＳ Ｐゴシック"/>
              <a:cs typeface="Arial" charset="0"/>
            </a:endParaRPr>
          </a:p>
          <a:p>
            <a:pPr defTabSz="78629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292"/>
                </a:solidFill>
                <a:ea typeface="ＭＳ Ｐゴシック"/>
                <a:cs typeface="Arial" charset="0"/>
              </a:rPr>
              <a:t>В ОБЛАСТИ ИБ</a:t>
            </a:r>
            <a:endParaRPr lang="ru-RU" sz="2400" b="1" dirty="0">
              <a:solidFill>
                <a:srgbClr val="007292"/>
              </a:solidFill>
              <a:ea typeface="ＭＳ Ｐゴシック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83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a.bayteev\Desktop\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188" y="1196752"/>
            <a:ext cx="4330452" cy="433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1772816"/>
            <a:ext cx="6696744" cy="4165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b="1" dirty="0">
                <a:solidFill>
                  <a:srgbClr val="0E3C5B"/>
                </a:solidFill>
              </a:rPr>
              <a:t>Концепция ИБ – комплексное и цельное отражение видения, подходов и методов обеспечения ИБ в конкретном ОГВ или </a:t>
            </a:r>
            <a:r>
              <a:rPr lang="ru-RU" b="1" dirty="0" smtClean="0">
                <a:solidFill>
                  <a:srgbClr val="0E3C5B"/>
                </a:solidFill>
              </a:rPr>
              <a:t>госкомпании:</a:t>
            </a:r>
            <a:endParaRPr lang="en-US" b="1" dirty="0" smtClean="0">
              <a:solidFill>
                <a:srgbClr val="0E3C5B"/>
              </a:solidFill>
            </a:endParaRPr>
          </a:p>
          <a:p>
            <a:pPr marL="799922" lvl="1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Укрупненный план действий на период 5 (иногда больше) лет;</a:t>
            </a:r>
          </a:p>
          <a:p>
            <a:pPr marL="799922" lvl="1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Описывает комплексный долгосрочный взгляд на ИБ;</a:t>
            </a:r>
          </a:p>
          <a:p>
            <a:pPr marL="799922" lvl="1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Учитывает изменения ландшафта угроз и новые тренды;</a:t>
            </a:r>
          </a:p>
          <a:p>
            <a:pPr marL="799922" lvl="1" indent="-34290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Не бывает типового документа – разрабатывается под нужны конкретного ОГВ или компании.</a:t>
            </a:r>
            <a:endParaRPr lang="en-US" sz="1600" dirty="0"/>
          </a:p>
          <a:p>
            <a:pPr lvl="0">
              <a:spcBef>
                <a:spcPts val="600"/>
              </a:spcBef>
              <a:spcAft>
                <a:spcPts val="1000"/>
              </a:spcAft>
            </a:pPr>
            <a:r>
              <a:rPr lang="ru-RU" sz="1600" b="1" dirty="0">
                <a:solidFill>
                  <a:srgbClr val="FCB813"/>
                </a:solidFill>
              </a:rPr>
              <a:t>Основная задача Концепции ИБ – повышение эффективности деятельности </a:t>
            </a:r>
            <a:r>
              <a:rPr lang="ru-RU" sz="1600" b="1" dirty="0" smtClean="0">
                <a:solidFill>
                  <a:srgbClr val="FCB813"/>
                </a:solidFill>
              </a:rPr>
              <a:t>и целевого расходования средств госоргана </a:t>
            </a:r>
            <a:r>
              <a:rPr lang="ru-RU" sz="1600" b="1" dirty="0">
                <a:solidFill>
                  <a:srgbClr val="FCB813"/>
                </a:solidFill>
              </a:rPr>
              <a:t>или </a:t>
            </a:r>
            <a:r>
              <a:rPr lang="ru-RU" sz="1600" b="1" dirty="0" smtClean="0">
                <a:solidFill>
                  <a:srgbClr val="FCB813"/>
                </a:solidFill>
              </a:rPr>
              <a:t>госкомпании</a:t>
            </a:r>
            <a:endParaRPr lang="ru-RU" sz="1600" b="1" dirty="0">
              <a:solidFill>
                <a:srgbClr val="FCB813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6228" y="460004"/>
            <a:ext cx="4813243" cy="448716"/>
          </a:xfrm>
          <a:prstGeom prst="rect">
            <a:avLst/>
          </a:prstGeom>
        </p:spPr>
        <p:txBody>
          <a:bodyPr wrap="none" lIns="78614" tIns="39308" rIns="78614" bIns="39308">
            <a:spAutoFit/>
          </a:bodyPr>
          <a:lstStyle/>
          <a:p>
            <a:pPr defTabSz="78629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292"/>
                </a:solidFill>
                <a:ea typeface="ＭＳ Ｐゴシック"/>
                <a:cs typeface="Arial" charset="0"/>
              </a:rPr>
              <a:t>КОНЦЕПЦИЯ ИБ ГОССЕКТОРА</a:t>
            </a:r>
            <a:endParaRPr lang="ru-RU" sz="2400" b="1" dirty="0">
              <a:solidFill>
                <a:srgbClr val="007292"/>
              </a:solidFill>
              <a:ea typeface="ＭＳ Ｐゴシック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45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96752"/>
            <a:ext cx="7088262" cy="5452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0E3C5B"/>
                </a:solidFill>
              </a:rPr>
              <a:t>Хорошая  Концепция ИБ должна учитывать:</a:t>
            </a:r>
            <a:endParaRPr lang="en-US" b="1" dirty="0" smtClean="0">
              <a:solidFill>
                <a:srgbClr val="0E3C5B"/>
              </a:solidFill>
            </a:endParaRPr>
          </a:p>
          <a:p>
            <a:pPr marL="742772" lvl="1" indent="-28575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Требования Федерального законодательства, ФОИВ и отраслевых регуляторов;</a:t>
            </a:r>
          </a:p>
          <a:p>
            <a:pPr marL="742772" lvl="1" indent="-28575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Курс, принятый в национальных Федеральных и целевых программах;</a:t>
            </a:r>
          </a:p>
          <a:p>
            <a:pPr marL="742772" lvl="1" indent="-28575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Угрозы ИБ, актуальные для данного ОГВ или госкомпании;</a:t>
            </a:r>
          </a:p>
          <a:p>
            <a:pPr marL="742772" lvl="1" indent="-28575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Современные и перспективные тренды:</a:t>
            </a:r>
            <a:endParaRPr lang="en-US" sz="1600" dirty="0"/>
          </a:p>
          <a:p>
            <a:pPr marL="799922" lvl="1" indent="-342900">
              <a:spcBef>
                <a:spcPts val="30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1600" b="1" i="1" dirty="0">
                <a:solidFill>
                  <a:srgbClr val="FCB813"/>
                </a:solidFill>
              </a:rPr>
              <a:t>Перевод услуг в электронный вид, </a:t>
            </a:r>
          </a:p>
          <a:p>
            <a:pPr marL="799922" lvl="1" indent="-342900">
              <a:spcBef>
                <a:spcPts val="30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1600" b="1" i="1" dirty="0">
                <a:solidFill>
                  <a:srgbClr val="FCB813"/>
                </a:solidFill>
              </a:rPr>
              <a:t>Мобилизация;</a:t>
            </a:r>
          </a:p>
          <a:p>
            <a:pPr marL="799922" lvl="1" indent="-342900">
              <a:spcBef>
                <a:spcPts val="30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1600" b="1" i="1" dirty="0">
                <a:solidFill>
                  <a:srgbClr val="FCB813"/>
                </a:solidFill>
              </a:rPr>
              <a:t>Облачные технологии, виртуализация.</a:t>
            </a:r>
          </a:p>
          <a:p>
            <a:pPr marL="799922" lvl="1" indent="-342900">
              <a:spcBef>
                <a:spcPts val="30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1600" b="1" i="1" dirty="0" err="1">
                <a:solidFill>
                  <a:srgbClr val="FCB813"/>
                </a:solidFill>
              </a:rPr>
              <a:t>BigData</a:t>
            </a:r>
            <a:r>
              <a:rPr lang="ru-RU" sz="1600" b="1" i="1" dirty="0">
                <a:solidFill>
                  <a:srgbClr val="FCB813"/>
                </a:solidFill>
              </a:rPr>
              <a:t>;</a:t>
            </a:r>
          </a:p>
          <a:p>
            <a:pPr marL="799922" lvl="1" indent="-342900">
              <a:spcBef>
                <a:spcPts val="30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1600" b="1" i="1" dirty="0">
                <a:solidFill>
                  <a:srgbClr val="FCB813"/>
                </a:solidFill>
              </a:rPr>
              <a:t>Социальные сети;</a:t>
            </a:r>
          </a:p>
          <a:p>
            <a:pPr marL="799922" lvl="1" indent="-342900">
              <a:spcBef>
                <a:spcPts val="30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1600" b="1" i="1" dirty="0">
                <a:solidFill>
                  <a:srgbClr val="FCB813"/>
                </a:solidFill>
              </a:rPr>
              <a:t>Интернет вещей</a:t>
            </a:r>
            <a:r>
              <a:rPr lang="ru-RU" sz="1600" b="1" i="1" dirty="0" smtClean="0">
                <a:solidFill>
                  <a:srgbClr val="FCB813"/>
                </a:solidFill>
              </a:rPr>
              <a:t>.</a:t>
            </a:r>
            <a:endParaRPr lang="ru-RU" sz="1600" dirty="0">
              <a:solidFill>
                <a:srgbClr val="FCB813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endParaRPr lang="ru-RU" sz="2000" b="1" dirty="0">
              <a:solidFill>
                <a:srgbClr val="00336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6228" y="260648"/>
            <a:ext cx="3709736" cy="818047"/>
          </a:xfrm>
          <a:prstGeom prst="rect">
            <a:avLst/>
          </a:prstGeom>
        </p:spPr>
        <p:txBody>
          <a:bodyPr wrap="none" lIns="78614" tIns="39308" rIns="78614" bIns="39308">
            <a:spAutoFit/>
          </a:bodyPr>
          <a:lstStyle/>
          <a:p>
            <a:pPr defTabSz="78629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292"/>
                </a:solidFill>
                <a:ea typeface="ＭＳ Ｐゴシック"/>
                <a:cs typeface="Arial" charset="0"/>
              </a:rPr>
              <a:t>КАКОЙ ДОЛЖНА БЫТЬ</a:t>
            </a:r>
            <a:endParaRPr lang="en-US" sz="2400" b="1" dirty="0" smtClean="0">
              <a:solidFill>
                <a:srgbClr val="007292"/>
              </a:solidFill>
              <a:ea typeface="ＭＳ Ｐゴシック"/>
              <a:cs typeface="Arial" charset="0"/>
            </a:endParaRPr>
          </a:p>
          <a:p>
            <a:pPr defTabSz="78629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292"/>
                </a:solidFill>
                <a:ea typeface="ＭＳ Ｐゴシック"/>
                <a:cs typeface="Arial" charset="0"/>
              </a:rPr>
              <a:t>КОНЦЕПЦИЯ ИБ? </a:t>
            </a:r>
            <a:endParaRPr lang="ru-RU" sz="2400" b="1" dirty="0">
              <a:solidFill>
                <a:srgbClr val="007292"/>
              </a:solidFill>
              <a:ea typeface="ＭＳ Ｐゴシック"/>
              <a:cs typeface="Arial" charset="0"/>
            </a:endParaRPr>
          </a:p>
        </p:txBody>
      </p:sp>
      <p:pic>
        <p:nvPicPr>
          <p:cNvPr id="6146" name="Picture 2" descr="C:\Users\a.bayteev\Desktop\ico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76672"/>
            <a:ext cx="5683612" cy="5683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16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124744"/>
            <a:ext cx="6840760" cy="5206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b="1" dirty="0">
                <a:solidFill>
                  <a:srgbClr val="0E3C5B"/>
                </a:solidFill>
              </a:rPr>
              <a:t>Концепция ИБ – </a:t>
            </a:r>
            <a:r>
              <a:rPr lang="ru-RU" b="1" dirty="0" smtClean="0">
                <a:solidFill>
                  <a:srgbClr val="0E3C5B"/>
                </a:solidFill>
              </a:rPr>
              <a:t>документ</a:t>
            </a:r>
            <a:r>
              <a:rPr lang="ru-RU" b="1" dirty="0">
                <a:solidFill>
                  <a:srgbClr val="0E3C5B"/>
                </a:solidFill>
              </a:rPr>
              <a:t>, направленный на получение планируемого результата в </a:t>
            </a:r>
            <a:r>
              <a:rPr lang="ru-RU" b="1" dirty="0" smtClean="0">
                <a:solidFill>
                  <a:srgbClr val="0E3C5B"/>
                </a:solidFill>
              </a:rPr>
              <a:t>долгосрочном периоде. </a:t>
            </a:r>
            <a:endParaRPr lang="en-US" b="1" dirty="0" smtClean="0">
              <a:solidFill>
                <a:srgbClr val="0E3C5B"/>
              </a:solidFill>
            </a:endParaRPr>
          </a:p>
          <a:p>
            <a:pPr lvl="0">
              <a:spcAft>
                <a:spcPts val="1000"/>
              </a:spcAft>
            </a:pPr>
            <a:r>
              <a:rPr lang="ru-RU" b="1" dirty="0" smtClean="0">
                <a:solidFill>
                  <a:srgbClr val="0E3C5B"/>
                </a:solidFill>
              </a:rPr>
              <a:t>В общем случае Концепция ИБ содержит:</a:t>
            </a:r>
            <a:endParaRPr lang="en-US" b="1" dirty="0" smtClean="0">
              <a:solidFill>
                <a:srgbClr val="0E3C5B"/>
              </a:solidFill>
            </a:endParaRPr>
          </a:p>
          <a:p>
            <a:pPr marL="742772" lvl="1" indent="-28575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Терминологический аппарат;</a:t>
            </a:r>
          </a:p>
          <a:p>
            <a:pPr marL="742772" lvl="1" indent="-28575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Описание основных целей и задач ИБ</a:t>
            </a:r>
            <a:r>
              <a:rPr lang="en-US" sz="1600" dirty="0"/>
              <a:t> </a:t>
            </a:r>
            <a:r>
              <a:rPr lang="ru-RU" sz="1600" dirty="0"/>
              <a:t>в конкретном ОГВ или госкомпании;</a:t>
            </a:r>
          </a:p>
          <a:p>
            <a:pPr marL="742772" lvl="1" indent="-28575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Описание общих принципов обеспечения ИБ;</a:t>
            </a:r>
          </a:p>
          <a:p>
            <a:pPr marL="742772" lvl="1" indent="-28575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Описание объектов защиты:</a:t>
            </a:r>
            <a:endParaRPr lang="en-US" sz="1600" dirty="0"/>
          </a:p>
          <a:p>
            <a:pPr marL="799922" lvl="1" indent="-342900">
              <a:spcBef>
                <a:spcPts val="30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FCB813"/>
                </a:solidFill>
              </a:rPr>
              <a:t>Информация и информационные ресурсы; </a:t>
            </a:r>
          </a:p>
          <a:p>
            <a:pPr marL="799922" lvl="1" indent="-342900">
              <a:spcBef>
                <a:spcPts val="30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FCB813"/>
                </a:solidFill>
              </a:rPr>
              <a:t>Информационные системы;</a:t>
            </a:r>
          </a:p>
          <a:p>
            <a:pPr marL="799922" lvl="1" indent="-342900">
              <a:spcBef>
                <a:spcPts val="30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FCB813"/>
                </a:solidFill>
              </a:rPr>
              <a:t>Каналы связи;</a:t>
            </a:r>
          </a:p>
          <a:p>
            <a:pPr marL="799922" lvl="1" indent="-342900">
              <a:spcBef>
                <a:spcPts val="300"/>
              </a:spcBef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FCB813"/>
                </a:solidFill>
              </a:rPr>
              <a:t>другие информационные активы…</a:t>
            </a:r>
          </a:p>
          <a:p>
            <a:pPr marL="742772" lvl="1" indent="-28575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Модели угроз безопасности</a:t>
            </a:r>
            <a:r>
              <a:rPr lang="ru-RU" sz="1600" dirty="0" smtClean="0"/>
              <a:t>;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6228" y="460004"/>
            <a:ext cx="4064641" cy="448716"/>
          </a:xfrm>
          <a:prstGeom prst="rect">
            <a:avLst/>
          </a:prstGeom>
        </p:spPr>
        <p:txBody>
          <a:bodyPr wrap="none" lIns="78614" tIns="39308" rIns="78614" bIns="39308">
            <a:spAutoFit/>
          </a:bodyPr>
          <a:lstStyle/>
          <a:p>
            <a:pPr defTabSz="78629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292"/>
                </a:solidFill>
                <a:ea typeface="ＭＳ Ｐゴシック"/>
                <a:cs typeface="Arial" charset="0"/>
              </a:rPr>
              <a:t>СТРУКТУРА КОНЦЕПЦИИ </a:t>
            </a:r>
            <a:endParaRPr lang="ru-RU" sz="2400" b="1" dirty="0">
              <a:solidFill>
                <a:srgbClr val="007292"/>
              </a:solidFill>
              <a:ea typeface="ＭＳ Ｐゴシック"/>
              <a:cs typeface="Arial" charset="0"/>
            </a:endParaRPr>
          </a:p>
        </p:txBody>
      </p:sp>
      <p:pic>
        <p:nvPicPr>
          <p:cNvPr id="7170" name="Picture 2" descr="C:\Users\a.bayteev\Desktop\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60648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31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_presentation">
  <a:themeElements>
    <a:clrScheme name="Security Code">
      <a:dk1>
        <a:srgbClr val="131313"/>
      </a:dk1>
      <a:lt1>
        <a:srgbClr val="FFFFFF"/>
      </a:lt1>
      <a:dk2>
        <a:srgbClr val="145125"/>
      </a:dk2>
      <a:lt2>
        <a:srgbClr val="FFFFFF"/>
      </a:lt2>
      <a:accent1>
        <a:srgbClr val="179A39"/>
      </a:accent1>
      <a:accent2>
        <a:srgbClr val="EEA521"/>
      </a:accent2>
      <a:accent3>
        <a:srgbClr val="A4CE7D"/>
      </a:accent3>
      <a:accent4>
        <a:srgbClr val="EEA521"/>
      </a:accent4>
      <a:accent5>
        <a:srgbClr val="179A39"/>
      </a:accent5>
      <a:accent6>
        <a:srgbClr val="A4CE7D"/>
      </a:accent6>
      <a:hlink>
        <a:srgbClr val="767878"/>
      </a:hlink>
      <a:folHlink>
        <a:srgbClr val="A4A7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SC_presentation">
  <a:themeElements>
    <a:clrScheme name="Security Code">
      <a:dk1>
        <a:srgbClr val="131313"/>
      </a:dk1>
      <a:lt1>
        <a:srgbClr val="FFFFFF"/>
      </a:lt1>
      <a:dk2>
        <a:srgbClr val="145125"/>
      </a:dk2>
      <a:lt2>
        <a:srgbClr val="FFFFFF"/>
      </a:lt2>
      <a:accent1>
        <a:srgbClr val="179A39"/>
      </a:accent1>
      <a:accent2>
        <a:srgbClr val="EEA521"/>
      </a:accent2>
      <a:accent3>
        <a:srgbClr val="A4CE7D"/>
      </a:accent3>
      <a:accent4>
        <a:srgbClr val="EEA521"/>
      </a:accent4>
      <a:accent5>
        <a:srgbClr val="179A39"/>
      </a:accent5>
      <a:accent6>
        <a:srgbClr val="A4CE7D"/>
      </a:accent6>
      <a:hlink>
        <a:srgbClr val="767878"/>
      </a:hlink>
      <a:folHlink>
        <a:srgbClr val="A4A7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9477</TotalTime>
  <Words>859</Words>
  <Application>Microsoft Office PowerPoint</Application>
  <PresentationFormat>Экран (4:3)</PresentationFormat>
  <Paragraphs>138</Paragraphs>
  <Slides>15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SC_presentation</vt:lpstr>
      <vt:lpstr>1_SC_presentation</vt:lpstr>
      <vt:lpstr>Тема Office</vt:lpstr>
      <vt:lpstr> КОНЦЕПЦИЯ ИБ ГОССЕКТОРА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Группа компаний «Информзащита»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Garbuzov Georgy</dc:creator>
  <cp:lastModifiedBy>Markhiev Ramazan</cp:lastModifiedBy>
  <cp:revision>151</cp:revision>
  <dcterms:created xsi:type="dcterms:W3CDTF">2013-09-19T13:34:01Z</dcterms:created>
  <dcterms:modified xsi:type="dcterms:W3CDTF">2014-02-05T13:54:55Z</dcterms:modified>
</cp:coreProperties>
</file>